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3" r:id="rId4"/>
    <p:sldId id="274" r:id="rId5"/>
    <p:sldId id="275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76" r:id="rId15"/>
    <p:sldId id="277" r:id="rId16"/>
    <p:sldId id="278" r:id="rId17"/>
    <p:sldId id="279" r:id="rId18"/>
    <p:sldId id="280" r:id="rId19"/>
    <p:sldId id="281" r:id="rId20"/>
    <p:sldId id="266" r:id="rId21"/>
    <p:sldId id="291" r:id="rId22"/>
    <p:sldId id="268" r:id="rId23"/>
    <p:sldId id="292" r:id="rId24"/>
    <p:sldId id="269" r:id="rId25"/>
    <p:sldId id="270" r:id="rId26"/>
    <p:sldId id="271" r:id="rId27"/>
    <p:sldId id="282" r:id="rId28"/>
    <p:sldId id="273" r:id="rId29"/>
    <p:sldId id="265" r:id="rId30"/>
    <p:sldId id="262" r:id="rId31"/>
  </p:sldIdLst>
  <p:sldSz cx="9144000" cy="6858000" type="screen4x3"/>
  <p:notesSz cx="6745288" cy="98567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8E3A57-E990-43B0-AB21-276AFE570A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6A1F1ECF-28F6-4E86-8633-30E52AF61C62}">
      <dgm:prSet/>
      <dgm:spPr/>
      <dgm:t>
        <a:bodyPr/>
        <a:lstStyle/>
        <a:p>
          <a:pPr rtl="0"/>
          <a:r>
            <a:rPr lang="pt-BR" b="1" dirty="0" smtClean="0"/>
            <a:t>TJ</a:t>
          </a:r>
          <a:endParaRPr lang="pt-BR" dirty="0"/>
        </a:p>
      </dgm:t>
    </dgm:pt>
    <dgm:pt modelId="{C604AED9-CB0C-45CE-B4FE-2D7867AF67B1}" type="parTrans" cxnId="{489A2BEA-E8F1-4F02-BACF-C3C82D2AFB1E}">
      <dgm:prSet/>
      <dgm:spPr/>
      <dgm:t>
        <a:bodyPr/>
        <a:lstStyle/>
        <a:p>
          <a:endParaRPr lang="pt-BR"/>
        </a:p>
      </dgm:t>
    </dgm:pt>
    <dgm:pt modelId="{F87DD860-7098-44BA-9404-0AC3407BCEF2}" type="sibTrans" cxnId="{489A2BEA-E8F1-4F02-BACF-C3C82D2AFB1E}">
      <dgm:prSet/>
      <dgm:spPr/>
      <dgm:t>
        <a:bodyPr/>
        <a:lstStyle/>
        <a:p>
          <a:endParaRPr lang="pt-BR"/>
        </a:p>
      </dgm:t>
    </dgm:pt>
    <dgm:pt modelId="{52E152D0-9BEA-444F-925E-37088663BAAA}">
      <dgm:prSet/>
      <dgm:spPr/>
      <dgm:t>
        <a:bodyPr/>
        <a:lstStyle/>
        <a:p>
          <a:pPr rtl="0"/>
          <a:r>
            <a:rPr lang="pt-BR" b="1" dirty="0" smtClean="0"/>
            <a:t>AL</a:t>
          </a:r>
          <a:endParaRPr lang="pt-BR" dirty="0"/>
        </a:p>
      </dgm:t>
    </dgm:pt>
    <dgm:pt modelId="{80641C8A-FBF2-4775-876A-06556C8E2CFC}" type="parTrans" cxnId="{2AF217B2-F7CD-4BF1-B6B3-5BA469D4B123}">
      <dgm:prSet/>
      <dgm:spPr/>
      <dgm:t>
        <a:bodyPr/>
        <a:lstStyle/>
        <a:p>
          <a:endParaRPr lang="pt-BR"/>
        </a:p>
      </dgm:t>
    </dgm:pt>
    <dgm:pt modelId="{3A419CA8-EA04-4118-9510-5472E7720794}" type="sibTrans" cxnId="{2AF217B2-F7CD-4BF1-B6B3-5BA469D4B123}">
      <dgm:prSet/>
      <dgm:spPr/>
      <dgm:t>
        <a:bodyPr/>
        <a:lstStyle/>
        <a:p>
          <a:endParaRPr lang="pt-BR"/>
        </a:p>
      </dgm:t>
    </dgm:pt>
    <dgm:pt modelId="{649453FB-F293-4DA5-A34F-AA85384CB33C}">
      <dgm:prSet/>
      <dgm:spPr/>
      <dgm:t>
        <a:bodyPr/>
        <a:lstStyle/>
        <a:p>
          <a:pPr rtl="0"/>
          <a:r>
            <a:rPr lang="pt-BR" b="1" dirty="0" smtClean="0"/>
            <a:t>MP</a:t>
          </a:r>
          <a:endParaRPr lang="pt-BR" dirty="0"/>
        </a:p>
      </dgm:t>
    </dgm:pt>
    <dgm:pt modelId="{30FEC98E-4F4E-4B35-971B-91FE31FCC0BF}" type="parTrans" cxnId="{181151FA-8E94-441B-B49B-4124B7DB9095}">
      <dgm:prSet/>
      <dgm:spPr/>
      <dgm:t>
        <a:bodyPr/>
        <a:lstStyle/>
        <a:p>
          <a:endParaRPr lang="pt-BR"/>
        </a:p>
      </dgm:t>
    </dgm:pt>
    <dgm:pt modelId="{9AF4CD82-828B-4404-ACDA-263FD3429804}" type="sibTrans" cxnId="{181151FA-8E94-441B-B49B-4124B7DB9095}">
      <dgm:prSet/>
      <dgm:spPr/>
      <dgm:t>
        <a:bodyPr/>
        <a:lstStyle/>
        <a:p>
          <a:endParaRPr lang="pt-BR"/>
        </a:p>
      </dgm:t>
    </dgm:pt>
    <dgm:pt modelId="{3F638D2D-395C-4EF9-95E8-E476028323FA}">
      <dgm:prSet/>
      <dgm:spPr/>
      <dgm:t>
        <a:bodyPr/>
        <a:lstStyle/>
        <a:p>
          <a:pPr rtl="0"/>
          <a:r>
            <a:rPr lang="pt-BR" b="1" dirty="0" smtClean="0"/>
            <a:t>TC</a:t>
          </a:r>
          <a:endParaRPr lang="pt-BR" dirty="0"/>
        </a:p>
      </dgm:t>
    </dgm:pt>
    <dgm:pt modelId="{FF570287-9DF1-49C2-B5A1-F542C2B24E56}" type="parTrans" cxnId="{B1E33C7E-0E53-4A5C-950A-7252A2797907}">
      <dgm:prSet/>
      <dgm:spPr/>
      <dgm:t>
        <a:bodyPr/>
        <a:lstStyle/>
        <a:p>
          <a:endParaRPr lang="pt-BR"/>
        </a:p>
      </dgm:t>
    </dgm:pt>
    <dgm:pt modelId="{16844D93-9974-4600-BEB4-38D2FBEA8E0B}" type="sibTrans" cxnId="{B1E33C7E-0E53-4A5C-950A-7252A2797907}">
      <dgm:prSet/>
      <dgm:spPr/>
      <dgm:t>
        <a:bodyPr/>
        <a:lstStyle/>
        <a:p>
          <a:endParaRPr lang="pt-BR"/>
        </a:p>
      </dgm:t>
    </dgm:pt>
    <dgm:pt modelId="{8999B7A1-D485-4B31-B86D-8AAAAA1EDE23}">
      <dgm:prSet/>
      <dgm:spPr/>
      <dgm:t>
        <a:bodyPr/>
        <a:lstStyle/>
        <a:p>
          <a:pPr rtl="0"/>
          <a:r>
            <a:rPr lang="pt-BR" b="1" dirty="0" smtClean="0"/>
            <a:t>DP</a:t>
          </a:r>
          <a:endParaRPr lang="pt-BR" dirty="0"/>
        </a:p>
      </dgm:t>
    </dgm:pt>
    <dgm:pt modelId="{DC49683A-7670-4703-857E-82532A0606C4}" type="parTrans" cxnId="{3B2E36AC-EF1B-4573-9CFF-49E4922B05D8}">
      <dgm:prSet/>
      <dgm:spPr/>
      <dgm:t>
        <a:bodyPr/>
        <a:lstStyle/>
        <a:p>
          <a:endParaRPr lang="pt-BR"/>
        </a:p>
      </dgm:t>
    </dgm:pt>
    <dgm:pt modelId="{8934FDB5-1FB1-4704-B60D-D947600DDCFE}" type="sibTrans" cxnId="{3B2E36AC-EF1B-4573-9CFF-49E4922B05D8}">
      <dgm:prSet/>
      <dgm:spPr/>
      <dgm:t>
        <a:bodyPr/>
        <a:lstStyle/>
        <a:p>
          <a:endParaRPr lang="pt-BR"/>
        </a:p>
      </dgm:t>
    </dgm:pt>
    <dgm:pt modelId="{147272E7-6758-49F9-96CF-EB7A9F2A183C}">
      <dgm:prSet/>
      <dgm:spPr/>
      <dgm:t>
        <a:bodyPr/>
        <a:lstStyle/>
        <a:p>
          <a:pPr rtl="0"/>
          <a:r>
            <a:rPr lang="pt-BR" b="1" dirty="0" smtClean="0"/>
            <a:t>EX</a:t>
          </a:r>
          <a:endParaRPr lang="pt-BR" b="1" dirty="0"/>
        </a:p>
      </dgm:t>
    </dgm:pt>
    <dgm:pt modelId="{1453AF11-34BA-40A0-A5BD-892B95DC11FB}" type="parTrans" cxnId="{ACA1DF44-0495-4D8C-A108-3BFD043F7151}">
      <dgm:prSet/>
      <dgm:spPr/>
      <dgm:t>
        <a:bodyPr/>
        <a:lstStyle/>
        <a:p>
          <a:endParaRPr lang="pt-BR"/>
        </a:p>
      </dgm:t>
    </dgm:pt>
    <dgm:pt modelId="{941A3950-27A5-4A5C-97C3-1DC10EDD2ECD}" type="sibTrans" cxnId="{ACA1DF44-0495-4D8C-A108-3BFD043F7151}">
      <dgm:prSet/>
      <dgm:spPr/>
      <dgm:t>
        <a:bodyPr/>
        <a:lstStyle/>
        <a:p>
          <a:endParaRPr lang="pt-BR"/>
        </a:p>
      </dgm:t>
    </dgm:pt>
    <dgm:pt modelId="{6F6B26BB-7BF5-4D66-99B8-2F9D50177B36}" type="pres">
      <dgm:prSet presAssocID="{A58E3A57-E990-43B0-AB21-276AFE570A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520D8C1-B3F6-4456-AA14-B5D451357971}" type="pres">
      <dgm:prSet presAssocID="{6A1F1ECF-28F6-4E86-8633-30E52AF61C6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D85E6A-D711-4EA2-97DB-1FAC16A1B0C9}" type="pres">
      <dgm:prSet presAssocID="{F87DD860-7098-44BA-9404-0AC3407BCEF2}" presName="spacer" presStyleCnt="0"/>
      <dgm:spPr/>
    </dgm:pt>
    <dgm:pt modelId="{BE7023CD-E8EE-41AB-998B-E8FFDCE54A0D}" type="pres">
      <dgm:prSet presAssocID="{52E152D0-9BEA-444F-925E-37088663BAA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E961A9-D6DF-4BB4-9CD1-7FE9B9362FE5}" type="pres">
      <dgm:prSet presAssocID="{3A419CA8-EA04-4118-9510-5472E7720794}" presName="spacer" presStyleCnt="0"/>
      <dgm:spPr/>
    </dgm:pt>
    <dgm:pt modelId="{BF1A10BA-8156-4FB8-AF87-DA8992103B94}" type="pres">
      <dgm:prSet presAssocID="{649453FB-F293-4DA5-A34F-AA85384CB3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C675C9-5AD5-4080-BB1B-6DF2721B66C7}" type="pres">
      <dgm:prSet presAssocID="{9AF4CD82-828B-4404-ACDA-263FD3429804}" presName="spacer" presStyleCnt="0"/>
      <dgm:spPr/>
    </dgm:pt>
    <dgm:pt modelId="{CD33802E-4DB8-44A6-81CC-DEB6F0BBC6DC}" type="pres">
      <dgm:prSet presAssocID="{3F638D2D-395C-4EF9-95E8-E476028323F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915269-CC93-4BA1-B349-BC7D6838ED7B}" type="pres">
      <dgm:prSet presAssocID="{16844D93-9974-4600-BEB4-38D2FBEA8E0B}" presName="spacer" presStyleCnt="0"/>
      <dgm:spPr/>
    </dgm:pt>
    <dgm:pt modelId="{58D51196-4603-4547-A821-C0400913FC58}" type="pres">
      <dgm:prSet presAssocID="{8999B7A1-D485-4B31-B86D-8AAAAA1EDE2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8ECAE3-EC1F-4FAF-8F44-3078E65AF272}" type="pres">
      <dgm:prSet presAssocID="{8934FDB5-1FB1-4704-B60D-D947600DDCFE}" presName="spacer" presStyleCnt="0"/>
      <dgm:spPr/>
    </dgm:pt>
    <dgm:pt modelId="{A4B8F9C5-1B3F-4C3D-9C37-821B84099407}" type="pres">
      <dgm:prSet presAssocID="{147272E7-6758-49F9-96CF-EB7A9F2A183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767199F-2142-41A0-87C5-71B71EEEF2B7}" type="presOf" srcId="{52E152D0-9BEA-444F-925E-37088663BAAA}" destId="{BE7023CD-E8EE-41AB-998B-E8FFDCE54A0D}" srcOrd="0" destOrd="0" presId="urn:microsoft.com/office/officeart/2005/8/layout/vList2"/>
    <dgm:cxn modelId="{181151FA-8E94-441B-B49B-4124B7DB9095}" srcId="{A58E3A57-E990-43B0-AB21-276AFE570A01}" destId="{649453FB-F293-4DA5-A34F-AA85384CB33C}" srcOrd="2" destOrd="0" parTransId="{30FEC98E-4F4E-4B35-971B-91FE31FCC0BF}" sibTransId="{9AF4CD82-828B-4404-ACDA-263FD3429804}"/>
    <dgm:cxn modelId="{ACA1DF44-0495-4D8C-A108-3BFD043F7151}" srcId="{A58E3A57-E990-43B0-AB21-276AFE570A01}" destId="{147272E7-6758-49F9-96CF-EB7A9F2A183C}" srcOrd="5" destOrd="0" parTransId="{1453AF11-34BA-40A0-A5BD-892B95DC11FB}" sibTransId="{941A3950-27A5-4A5C-97C3-1DC10EDD2ECD}"/>
    <dgm:cxn modelId="{34EE6B77-A8F7-4920-AD75-FEBB0223B781}" type="presOf" srcId="{649453FB-F293-4DA5-A34F-AA85384CB33C}" destId="{BF1A10BA-8156-4FB8-AF87-DA8992103B94}" srcOrd="0" destOrd="0" presId="urn:microsoft.com/office/officeart/2005/8/layout/vList2"/>
    <dgm:cxn modelId="{B1E33C7E-0E53-4A5C-950A-7252A2797907}" srcId="{A58E3A57-E990-43B0-AB21-276AFE570A01}" destId="{3F638D2D-395C-4EF9-95E8-E476028323FA}" srcOrd="3" destOrd="0" parTransId="{FF570287-9DF1-49C2-B5A1-F542C2B24E56}" sibTransId="{16844D93-9974-4600-BEB4-38D2FBEA8E0B}"/>
    <dgm:cxn modelId="{489A2BEA-E8F1-4F02-BACF-C3C82D2AFB1E}" srcId="{A58E3A57-E990-43B0-AB21-276AFE570A01}" destId="{6A1F1ECF-28F6-4E86-8633-30E52AF61C62}" srcOrd="0" destOrd="0" parTransId="{C604AED9-CB0C-45CE-B4FE-2D7867AF67B1}" sibTransId="{F87DD860-7098-44BA-9404-0AC3407BCEF2}"/>
    <dgm:cxn modelId="{21971DFC-E9D9-4B65-B05F-A21CE9BD2155}" type="presOf" srcId="{6A1F1ECF-28F6-4E86-8633-30E52AF61C62}" destId="{5520D8C1-B3F6-4456-AA14-B5D451357971}" srcOrd="0" destOrd="0" presId="urn:microsoft.com/office/officeart/2005/8/layout/vList2"/>
    <dgm:cxn modelId="{5A6768CB-D407-4FCE-BA35-C1B3DAA96E88}" type="presOf" srcId="{3F638D2D-395C-4EF9-95E8-E476028323FA}" destId="{CD33802E-4DB8-44A6-81CC-DEB6F0BBC6DC}" srcOrd="0" destOrd="0" presId="urn:microsoft.com/office/officeart/2005/8/layout/vList2"/>
    <dgm:cxn modelId="{EBB87476-3C42-4310-A49C-0772467A9273}" type="presOf" srcId="{8999B7A1-D485-4B31-B86D-8AAAAA1EDE23}" destId="{58D51196-4603-4547-A821-C0400913FC58}" srcOrd="0" destOrd="0" presId="urn:microsoft.com/office/officeart/2005/8/layout/vList2"/>
    <dgm:cxn modelId="{2AF217B2-F7CD-4BF1-B6B3-5BA469D4B123}" srcId="{A58E3A57-E990-43B0-AB21-276AFE570A01}" destId="{52E152D0-9BEA-444F-925E-37088663BAAA}" srcOrd="1" destOrd="0" parTransId="{80641C8A-FBF2-4775-876A-06556C8E2CFC}" sibTransId="{3A419CA8-EA04-4118-9510-5472E7720794}"/>
    <dgm:cxn modelId="{3B2E36AC-EF1B-4573-9CFF-49E4922B05D8}" srcId="{A58E3A57-E990-43B0-AB21-276AFE570A01}" destId="{8999B7A1-D485-4B31-B86D-8AAAAA1EDE23}" srcOrd="4" destOrd="0" parTransId="{DC49683A-7670-4703-857E-82532A0606C4}" sibTransId="{8934FDB5-1FB1-4704-B60D-D947600DDCFE}"/>
    <dgm:cxn modelId="{E32225A1-13DC-41C6-AB85-8BF72C6177E0}" type="presOf" srcId="{147272E7-6758-49F9-96CF-EB7A9F2A183C}" destId="{A4B8F9C5-1B3F-4C3D-9C37-821B84099407}" srcOrd="0" destOrd="0" presId="urn:microsoft.com/office/officeart/2005/8/layout/vList2"/>
    <dgm:cxn modelId="{3B952D5E-6135-42EC-947E-D74F834129DA}" type="presOf" srcId="{A58E3A57-E990-43B0-AB21-276AFE570A01}" destId="{6F6B26BB-7BF5-4D66-99B8-2F9D50177B36}" srcOrd="0" destOrd="0" presId="urn:microsoft.com/office/officeart/2005/8/layout/vList2"/>
    <dgm:cxn modelId="{6CBA6000-443A-499D-8449-69BC738B809B}" type="presParOf" srcId="{6F6B26BB-7BF5-4D66-99B8-2F9D50177B36}" destId="{5520D8C1-B3F6-4456-AA14-B5D451357971}" srcOrd="0" destOrd="0" presId="urn:microsoft.com/office/officeart/2005/8/layout/vList2"/>
    <dgm:cxn modelId="{B45148D4-9CFB-4203-8FC6-0BE3A138E7D7}" type="presParOf" srcId="{6F6B26BB-7BF5-4D66-99B8-2F9D50177B36}" destId="{89D85E6A-D711-4EA2-97DB-1FAC16A1B0C9}" srcOrd="1" destOrd="0" presId="urn:microsoft.com/office/officeart/2005/8/layout/vList2"/>
    <dgm:cxn modelId="{148E8FCF-E620-4461-A899-88563F158EAF}" type="presParOf" srcId="{6F6B26BB-7BF5-4D66-99B8-2F9D50177B36}" destId="{BE7023CD-E8EE-41AB-998B-E8FFDCE54A0D}" srcOrd="2" destOrd="0" presId="urn:microsoft.com/office/officeart/2005/8/layout/vList2"/>
    <dgm:cxn modelId="{F37079E7-55CF-4278-9092-5D388147CCC2}" type="presParOf" srcId="{6F6B26BB-7BF5-4D66-99B8-2F9D50177B36}" destId="{2FE961A9-D6DF-4BB4-9CD1-7FE9B9362FE5}" srcOrd="3" destOrd="0" presId="urn:microsoft.com/office/officeart/2005/8/layout/vList2"/>
    <dgm:cxn modelId="{69F078C1-23B3-4923-A0EA-05ACFD4CFB4B}" type="presParOf" srcId="{6F6B26BB-7BF5-4D66-99B8-2F9D50177B36}" destId="{BF1A10BA-8156-4FB8-AF87-DA8992103B94}" srcOrd="4" destOrd="0" presId="urn:microsoft.com/office/officeart/2005/8/layout/vList2"/>
    <dgm:cxn modelId="{903B4483-618F-474F-B892-B78C5C8A0DB4}" type="presParOf" srcId="{6F6B26BB-7BF5-4D66-99B8-2F9D50177B36}" destId="{E0C675C9-5AD5-4080-BB1B-6DF2721B66C7}" srcOrd="5" destOrd="0" presId="urn:microsoft.com/office/officeart/2005/8/layout/vList2"/>
    <dgm:cxn modelId="{14A460B8-DD3D-4D33-B11D-4064AB52880F}" type="presParOf" srcId="{6F6B26BB-7BF5-4D66-99B8-2F9D50177B36}" destId="{CD33802E-4DB8-44A6-81CC-DEB6F0BBC6DC}" srcOrd="6" destOrd="0" presId="urn:microsoft.com/office/officeart/2005/8/layout/vList2"/>
    <dgm:cxn modelId="{A3FB86DE-51C6-47CB-9216-68C0181837F3}" type="presParOf" srcId="{6F6B26BB-7BF5-4D66-99B8-2F9D50177B36}" destId="{BF915269-CC93-4BA1-B349-BC7D6838ED7B}" srcOrd="7" destOrd="0" presId="urn:microsoft.com/office/officeart/2005/8/layout/vList2"/>
    <dgm:cxn modelId="{8EFE91EF-C9BA-4941-9EEC-0318EA6AAACE}" type="presParOf" srcId="{6F6B26BB-7BF5-4D66-99B8-2F9D50177B36}" destId="{58D51196-4603-4547-A821-C0400913FC58}" srcOrd="8" destOrd="0" presId="urn:microsoft.com/office/officeart/2005/8/layout/vList2"/>
    <dgm:cxn modelId="{D3BDA77A-4974-4B66-BC31-4157582D6DAA}" type="presParOf" srcId="{6F6B26BB-7BF5-4D66-99B8-2F9D50177B36}" destId="{C48ECAE3-EC1F-4FAF-8F44-3078E65AF272}" srcOrd="9" destOrd="0" presId="urn:microsoft.com/office/officeart/2005/8/layout/vList2"/>
    <dgm:cxn modelId="{A551C36F-9C95-4514-AFC8-8661B8793222}" type="presParOf" srcId="{6F6B26BB-7BF5-4D66-99B8-2F9D50177B36}" destId="{A4B8F9C5-1B3F-4C3D-9C37-821B8409940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0D8C1-B3F6-4456-AA14-B5D451357971}">
      <dsp:nvSpPr>
        <dsp:cNvPr id="0" name=""/>
        <dsp:cNvSpPr/>
      </dsp:nvSpPr>
      <dsp:spPr>
        <a:xfrm>
          <a:off x="0" y="23323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TJ</a:t>
          </a:r>
          <a:endParaRPr lang="pt-BR" sz="3200" kern="1200" dirty="0"/>
        </a:p>
      </dsp:txBody>
      <dsp:txXfrm>
        <a:off x="37467" y="60790"/>
        <a:ext cx="1005186" cy="692586"/>
      </dsp:txXfrm>
    </dsp:sp>
    <dsp:sp modelId="{BE7023CD-E8EE-41AB-998B-E8FFDCE54A0D}">
      <dsp:nvSpPr>
        <dsp:cNvPr id="0" name=""/>
        <dsp:cNvSpPr/>
      </dsp:nvSpPr>
      <dsp:spPr>
        <a:xfrm>
          <a:off x="0" y="883003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AL</a:t>
          </a:r>
          <a:endParaRPr lang="pt-BR" sz="3200" kern="1200" dirty="0"/>
        </a:p>
      </dsp:txBody>
      <dsp:txXfrm>
        <a:off x="37467" y="920470"/>
        <a:ext cx="1005186" cy="692586"/>
      </dsp:txXfrm>
    </dsp:sp>
    <dsp:sp modelId="{BF1A10BA-8156-4FB8-AF87-DA8992103B94}">
      <dsp:nvSpPr>
        <dsp:cNvPr id="0" name=""/>
        <dsp:cNvSpPr/>
      </dsp:nvSpPr>
      <dsp:spPr>
        <a:xfrm>
          <a:off x="0" y="1742683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MP</a:t>
          </a:r>
          <a:endParaRPr lang="pt-BR" sz="3200" kern="1200" dirty="0"/>
        </a:p>
      </dsp:txBody>
      <dsp:txXfrm>
        <a:off x="37467" y="1780150"/>
        <a:ext cx="1005186" cy="692586"/>
      </dsp:txXfrm>
    </dsp:sp>
    <dsp:sp modelId="{CD33802E-4DB8-44A6-81CC-DEB6F0BBC6DC}">
      <dsp:nvSpPr>
        <dsp:cNvPr id="0" name=""/>
        <dsp:cNvSpPr/>
      </dsp:nvSpPr>
      <dsp:spPr>
        <a:xfrm>
          <a:off x="0" y="2602364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TC</a:t>
          </a:r>
          <a:endParaRPr lang="pt-BR" sz="3200" kern="1200" dirty="0"/>
        </a:p>
      </dsp:txBody>
      <dsp:txXfrm>
        <a:off x="37467" y="2639831"/>
        <a:ext cx="1005186" cy="692586"/>
      </dsp:txXfrm>
    </dsp:sp>
    <dsp:sp modelId="{58D51196-4603-4547-A821-C0400913FC58}">
      <dsp:nvSpPr>
        <dsp:cNvPr id="0" name=""/>
        <dsp:cNvSpPr/>
      </dsp:nvSpPr>
      <dsp:spPr>
        <a:xfrm>
          <a:off x="0" y="3462044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DP</a:t>
          </a:r>
          <a:endParaRPr lang="pt-BR" sz="3200" kern="1200" dirty="0"/>
        </a:p>
      </dsp:txBody>
      <dsp:txXfrm>
        <a:off x="37467" y="3499511"/>
        <a:ext cx="1005186" cy="692586"/>
      </dsp:txXfrm>
    </dsp:sp>
    <dsp:sp modelId="{A4B8F9C5-1B3F-4C3D-9C37-821B84099407}">
      <dsp:nvSpPr>
        <dsp:cNvPr id="0" name=""/>
        <dsp:cNvSpPr/>
      </dsp:nvSpPr>
      <dsp:spPr>
        <a:xfrm>
          <a:off x="0" y="4321724"/>
          <a:ext cx="10801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EX</a:t>
          </a:r>
          <a:endParaRPr lang="pt-BR" sz="3200" b="1" kern="1200" dirty="0"/>
        </a:p>
      </dsp:txBody>
      <dsp:txXfrm>
        <a:off x="37467" y="4359191"/>
        <a:ext cx="100518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3162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20598" y="1"/>
            <a:ext cx="2923162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6C20F-CADE-472A-9A53-26A11281DA22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39775"/>
            <a:ext cx="4929188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4224" y="4682399"/>
            <a:ext cx="5396842" cy="4434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61404"/>
            <a:ext cx="2923162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20598" y="9361404"/>
            <a:ext cx="2923162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FEDA2-C8A1-45CB-B022-F3E788F907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81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FEDA2-C8A1-45CB-B022-F3E788F9079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31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3EF1E-2EF2-44C7-8D3F-59D00519907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25AE-4575-4F22-ACFD-C3EF3528E7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Ageprev%20-%201&#186;%20F&#243;rum%20RH%20-%20SAD%20-%20Modelo%20de%20CTC.d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Ageprev%20-%201&#186;%20F&#243;rum%20RH%20-%20SAD%20-%20Termo%20de%20Responsabilidade%20-%20modelo.doc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Ageprev%20-%201&#186;%20F&#243;rum%20RH%20-%20SAD%20-%20Comparativos%20entre%20Publica&#231;&#245;es%20de%20Afastamentos.docx" TargetMode="External"/><Relationship Id="rId10" Type="http://schemas.openxmlformats.org/officeDocument/2006/relationships/image" Target="../media/image6.jpeg"/><Relationship Id="rId4" Type="http://schemas.openxmlformats.org/officeDocument/2006/relationships/hyperlink" Target="Ageprev%20-%201&#186;%20F&#243;rum%20RH%20-%20SAD%20-%20Termo%20de%20Responsabilidade%20-%20digitalizado.pdf" TargetMode="External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image" Target="../media/image13.jpe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aacpdappls.net.ms.gov.br/appls/legislacao/secoge/govato.nsf/448b683bce4ca84704256c0b00651e9d/304247095e5396860425748a0041df21?OpenDocument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aacpdappls.net.ms.gov.br/appls/legislacao/secoge/govato.nsf/448b683bce4ca84704256c0b00651e9d/a31713ef2515b41b04256bfb0002ba3b?OpenDocument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GP - Logoti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836711"/>
            <a:ext cx="9144000" cy="416564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83568" y="6372036"/>
            <a:ext cx="914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1º Fórum de Recursos Humanos de 2014 – SAD – </a:t>
            </a:r>
            <a:r>
              <a:rPr lang="pt-BR" dirty="0" err="1" smtClean="0">
                <a:solidFill>
                  <a:srgbClr val="002060"/>
                </a:solidFill>
              </a:rPr>
              <a:t>SEGRH</a:t>
            </a:r>
            <a:r>
              <a:rPr lang="pt-BR" dirty="0" smtClean="0">
                <a:solidFill>
                  <a:srgbClr val="002060"/>
                </a:solidFill>
              </a:rPr>
              <a:t> – AGEPREV - 30/04/2014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000" dirty="0" smtClean="0"/>
              <a:t>Art</a:t>
            </a:r>
            <a:r>
              <a:rPr lang="pt-BR" sz="2000" dirty="0"/>
              <a:t>. 25. Sem prejuízo da responsabilização e das demais penalidades previstas nesta Lei e na legislação aplicável, as contribuições pagas em atraso ficam sujeitas, cumulativamente, à</a:t>
            </a:r>
            <a:r>
              <a:rPr lang="pt-BR" sz="2000" dirty="0" smtClean="0"/>
              <a:t>: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I - multa de dois por cento</a:t>
            </a:r>
            <a:r>
              <a:rPr lang="pt-BR" sz="2000" dirty="0" smtClean="0"/>
              <a:t>;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II - cobrança de juros de mora de um por cento por mês de atraso ou fração</a:t>
            </a:r>
            <a:r>
              <a:rPr lang="pt-BR" sz="2000" dirty="0" smtClean="0"/>
              <a:t>;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err="1"/>
              <a:t>III</a:t>
            </a:r>
            <a:r>
              <a:rPr lang="pt-BR" sz="2000" dirty="0"/>
              <a:t> - atualização pelo índice de correção dos tributos estaduais</a:t>
            </a:r>
            <a:r>
              <a:rPr lang="pt-BR" sz="2000" dirty="0" smtClean="0"/>
              <a:t>.</a:t>
            </a:r>
          </a:p>
          <a:p>
            <a:pPr algn="just">
              <a:buNone/>
            </a:pPr>
            <a:r>
              <a:rPr lang="pt-BR" sz="1400" dirty="0"/>
              <a:t/>
            </a:r>
            <a:br>
              <a:rPr lang="pt-BR" sz="1400" dirty="0"/>
            </a:br>
            <a:endParaRPr lang="pt-BR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5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3200" dirty="0" smtClean="0"/>
              <a:t>A </a:t>
            </a:r>
            <a:r>
              <a:rPr lang="pt-BR" sz="3200" dirty="0"/>
              <a:t>concessão da </a:t>
            </a:r>
            <a:r>
              <a:rPr lang="pt-BR" sz="3200" dirty="0" err="1"/>
              <a:t>LTIP</a:t>
            </a:r>
            <a:r>
              <a:rPr lang="pt-BR" sz="3200" dirty="0"/>
              <a:t> é ato discricionário da administração pública. Assim sendo, poderá ser revogada, visto ter sido concedida à luz de certas condições de fato, dentre elas a obrigatoriedade da contribuição previdenciária. </a:t>
            </a:r>
            <a:r>
              <a:rPr lang="pt-BR" sz="3200" b="1" u="sng" dirty="0"/>
              <a:t>Logo, na ausência desta, poderá ser revogada, pelo não atendimento de uma condição legal</a:t>
            </a:r>
            <a:r>
              <a:rPr lang="pt-BR" sz="3200" dirty="0"/>
              <a:t>.</a:t>
            </a:r>
            <a:endParaRPr lang="pt-BR" sz="40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5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000" b="1" dirty="0"/>
              <a:t> Art. 3º </a:t>
            </a:r>
            <a:r>
              <a:rPr lang="pt-BR" sz="2000" b="1" u="sng" dirty="0"/>
              <a:t>Os </a:t>
            </a:r>
            <a:r>
              <a:rPr lang="pt-BR" sz="2000" b="1" u="sng" dirty="0" err="1"/>
              <a:t>RPPS</a:t>
            </a:r>
            <a:r>
              <a:rPr lang="pt-BR" sz="2000" b="1" u="sng" dirty="0"/>
              <a:t> terão caráter contributivo e solidário</a:t>
            </a:r>
            <a:r>
              <a:rPr lang="pt-BR" sz="2000" dirty="0"/>
              <a:t>, mediante contribuição do ente federativo, dos servidores ativos, inativos e pensionistas, observando-se que:</a:t>
            </a:r>
          </a:p>
          <a:p>
            <a:pPr algn="just">
              <a:buNone/>
            </a:pPr>
            <a:r>
              <a:rPr lang="pt-BR" sz="2000" b="1" dirty="0"/>
              <a:t> I - </a:t>
            </a:r>
            <a:r>
              <a:rPr lang="pt-BR" sz="2000" dirty="0"/>
              <a:t>a alíquota de contribuição dos segurados ativos destinada ao </a:t>
            </a:r>
            <a:r>
              <a:rPr lang="pt-BR" sz="2000" dirty="0" err="1"/>
              <a:t>RPPS</a:t>
            </a:r>
            <a:r>
              <a:rPr lang="pt-BR" sz="2000" dirty="0"/>
              <a:t> não poderá ser</a:t>
            </a:r>
            <a:r>
              <a:rPr lang="pt-BR" sz="2000" b="1" dirty="0"/>
              <a:t> </a:t>
            </a:r>
            <a:r>
              <a:rPr lang="pt-BR" sz="2000" dirty="0"/>
              <a:t>inferior à dos servidores titulares de cargos efetivos da União;</a:t>
            </a:r>
          </a:p>
          <a:p>
            <a:pPr algn="just">
              <a:buNone/>
            </a:pPr>
            <a:r>
              <a:rPr lang="pt-BR" sz="2000" b="1" dirty="0"/>
              <a:t>II - </a:t>
            </a:r>
            <a:r>
              <a:rPr lang="pt-BR" sz="2000" dirty="0"/>
              <a:t>as contribuições sobre os proventos de aposentadoria e sobre as pensões observarão a mesma alíquota aplicada ao servidor ativo do respectivo ente federativo e incidirá sobre a parcela dos proventos e pensões concedidas pelo </a:t>
            </a:r>
            <a:r>
              <a:rPr lang="pt-BR" sz="2000" dirty="0" err="1"/>
              <a:t>RPPS</a:t>
            </a:r>
            <a:r>
              <a:rPr lang="pt-BR" sz="2000" dirty="0"/>
              <a:t> que supere o limite máximo estabelecido para os benefícios do </a:t>
            </a:r>
            <a:r>
              <a:rPr lang="pt-BR" sz="2000" dirty="0" err="1"/>
              <a:t>RGPS</a:t>
            </a:r>
            <a:r>
              <a:rPr lang="pt-BR" sz="2000" dirty="0"/>
              <a:t>;</a:t>
            </a:r>
          </a:p>
          <a:p>
            <a:pPr algn="just">
              <a:buNone/>
            </a:pPr>
            <a:r>
              <a:rPr lang="pt-BR" sz="2000" b="1" dirty="0" err="1"/>
              <a:t>III</a:t>
            </a:r>
            <a:r>
              <a:rPr lang="pt-BR" sz="2000" b="1" dirty="0"/>
              <a:t> - </a:t>
            </a:r>
            <a:r>
              <a:rPr lang="pt-BR" sz="2000" dirty="0"/>
              <a:t>a contribuição do ente federativo não poderá ser inferior ao valor da contribuição do servidor ativo nem superior ao dobro desta, observado o cálculo atuarial inicial e as reavaliações atuariais anuais.</a:t>
            </a:r>
          </a:p>
          <a:p>
            <a:pPr algn="just">
              <a:buNone/>
            </a:pPr>
            <a:r>
              <a:rPr lang="pt-BR" sz="2000" b="1" dirty="0"/>
              <a:t> § 1º  </a:t>
            </a:r>
            <a:r>
              <a:rPr lang="pt-BR" sz="2000" b="1" u="sng" dirty="0"/>
              <a:t>O ente federativo será responsável pela cobertura de eventuais insuficiências financeiras do </a:t>
            </a:r>
            <a:r>
              <a:rPr lang="pt-BR" sz="2000" b="1" u="sng" dirty="0" err="1"/>
              <a:t>RPPS</a:t>
            </a:r>
            <a:r>
              <a:rPr lang="pt-BR" sz="2000" b="1" u="sng" dirty="0"/>
              <a:t>, decorrentes do pagamento de benefícios previdenciários, ainda que supere o limite máximo previsto no inciso </a:t>
            </a:r>
            <a:r>
              <a:rPr lang="pt-BR" sz="2000" b="1" u="sng" dirty="0" err="1"/>
              <a:t>III</a:t>
            </a:r>
            <a:r>
              <a:rPr lang="pt-BR" sz="2000" b="1" u="sng" dirty="0"/>
              <a:t> do caput. </a:t>
            </a:r>
            <a:r>
              <a:rPr lang="pt-BR" sz="2000" dirty="0">
                <a:solidFill>
                  <a:srgbClr val="FF0000"/>
                </a:solidFill>
              </a:rPr>
              <a:t>(Portaria MPS nº 402, de 10 de dezembro de 2008)</a:t>
            </a:r>
            <a:endParaRPr lang="pt-BR" sz="28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3200" u="sng" dirty="0"/>
              <a:t>Imperativo categórico:</a:t>
            </a:r>
          </a:p>
          <a:p>
            <a:pPr>
              <a:buNone/>
            </a:pPr>
            <a:endParaRPr lang="pt-BR" sz="3200" dirty="0"/>
          </a:p>
          <a:p>
            <a:pPr algn="just">
              <a:buNone/>
            </a:pPr>
            <a:r>
              <a:rPr lang="pt-BR" sz="3200" dirty="0"/>
              <a:t>	"Age de maneira tal que a máxima de tua ação sempre possa valer como princípio de uma lei universal." (Immanuel Kant)</a:t>
            </a:r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3284984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Aspectos Processuais – Tânia </a:t>
            </a:r>
            <a:r>
              <a:rPr lang="pt-BR" sz="2400" b="1" dirty="0" err="1" smtClean="0"/>
              <a:t>Sichinel</a:t>
            </a:r>
            <a:r>
              <a:rPr lang="pt-BR" sz="2400" b="1" dirty="0" smtClean="0"/>
              <a:t> – Diretora de Benefícios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4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116632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INSTRUÇÃO PROCESSUAL – PROCESSOS DE APOSENTADORIA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3528" y="1412776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NOME (DEVE SER IDÊNTICO AO DO RG, CPF, CERTIDÃO DE CASAMENTO E/OU NASCIMENTO, REQUERIMENTO, DECLARAÇÃO, </a:t>
            </a:r>
            <a:r>
              <a:rPr lang="pt-BR" sz="1400" dirty="0" err="1"/>
              <a:t>CTC</a:t>
            </a:r>
            <a:r>
              <a:rPr lang="pt-BR" sz="1400" dirty="0"/>
              <a:t> e SISTEMA </a:t>
            </a:r>
            <a:r>
              <a:rPr lang="pt-BR" sz="1400" dirty="0" err="1"/>
              <a:t>MSRH</a:t>
            </a:r>
            <a:r>
              <a:rPr lang="pt-BR" sz="1400" dirty="0"/>
              <a:t>)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PRONTUÁRIO: CONFERIR SE ESTÁ CORRETO NO REQUERIMENTO, DECLARAÇÃO, </a:t>
            </a:r>
            <a:r>
              <a:rPr lang="pt-BR" sz="1400" dirty="0" err="1"/>
              <a:t>CTC</a:t>
            </a:r>
            <a:r>
              <a:rPr lang="pt-BR" sz="1400" dirty="0"/>
              <a:t> E ETC.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QUADRO: SE PERMANENTE OU SUPLEMENTAR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DECLARAÇÃO DE NÃO ACUMULAÇÃO OU DE ACUMULAÇÃO LEGAL DE CARGO - VERIFICAR SE HOUVE O PREENCHIMENTO CORRETO DOS CAMPOS: </a:t>
            </a:r>
          </a:p>
          <a:p>
            <a:r>
              <a:rPr lang="pt-BR" sz="1400" dirty="0"/>
              <a:t> </a:t>
            </a:r>
          </a:p>
          <a:p>
            <a:pPr lvl="1"/>
            <a:r>
              <a:rPr lang="pt-BR" sz="1400" dirty="0"/>
              <a:t>Que o tempo de contribuição consignado a seu favor não beneficiou, nem beneficiará outra contagem para os mesmos fins;</a:t>
            </a:r>
          </a:p>
          <a:p>
            <a:pPr lvl="1"/>
            <a:r>
              <a:rPr lang="pt-BR" sz="1400" dirty="0"/>
              <a:t> </a:t>
            </a:r>
          </a:p>
          <a:p>
            <a:pPr lvl="1"/>
            <a:r>
              <a:rPr lang="pt-BR" sz="1400" dirty="0"/>
              <a:t>Que não percebo proventos de aposentadoria pagas pelos cofres públicos ou por sistema de Previdência Pública.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b="1" dirty="0"/>
              <a:t>QUANDO SE TRATAR DE CONTAGEM AUTOMÁTICA PARA SERVIDOR QUE FEZ CONVERSÃO DE REGIME JURÍDICO:</a:t>
            </a:r>
            <a:r>
              <a:rPr lang="pt-BR" sz="1400" dirty="0"/>
              <a:t>  DEVE CONSTAR NOS AUTOS A DECLARAÇÃO QUE O SERVIDOR NÃO RETIROU A CERTIDÃO NO INSS RELATIVO A ESTE PERÍODO QUE SERÁ COMPUTADO.  </a:t>
            </a:r>
          </a:p>
          <a:p>
            <a:r>
              <a:rPr lang="pt-BR" sz="1400" dirty="0"/>
              <a:t> </a:t>
            </a:r>
          </a:p>
          <a:p>
            <a:pPr lvl="0"/>
            <a:r>
              <a:rPr lang="pt-BR" sz="1600" b="1" dirty="0"/>
              <a:t>HISTÓRICO FUNCIONAL:</a:t>
            </a:r>
            <a:endParaRPr lang="pt-BR" sz="1400" b="1" dirty="0"/>
          </a:p>
          <a:p>
            <a:r>
              <a:rPr lang="pt-BR" sz="1400" dirty="0"/>
              <a:t> 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1400" b="1" dirty="0"/>
              <a:t>PARA OS CARGOS DE PROFESSOR ANEXAR NO PROCESSO O ANALÍTICO (COMPLETO) E PARA OS DEMAIS CARGOS ANEXAR O SINTÉTICO (RESUMIDO).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0132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116632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INSTRUÇÃO PROCESSUAL – PROCESSOS DE APOSENTADORIA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3528" y="1412776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600" b="1" dirty="0"/>
              <a:t>DEMONSTRATIVOS FINANCEIROS:</a:t>
            </a:r>
            <a:endParaRPr lang="pt-BR" sz="1400" b="1" dirty="0"/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NAS APOSENTADORIAS POR </a:t>
            </a:r>
            <a:r>
              <a:rPr lang="pt-BR" sz="1400" b="1" dirty="0"/>
              <a:t>IDADE</a:t>
            </a:r>
            <a:r>
              <a:rPr lang="pt-BR" sz="1400" dirty="0"/>
              <a:t>, </a:t>
            </a:r>
            <a:r>
              <a:rPr lang="pt-BR" sz="1400" b="1" dirty="0"/>
              <a:t>INVALIDEZ</a:t>
            </a:r>
            <a:r>
              <a:rPr lang="pt-BR" sz="1400" dirty="0"/>
              <a:t> E </a:t>
            </a:r>
            <a:r>
              <a:rPr lang="pt-BR" sz="1400" b="1" dirty="0"/>
              <a:t>COMPULSÓRIA</a:t>
            </a:r>
            <a:r>
              <a:rPr lang="pt-BR" sz="1400" dirty="0"/>
              <a:t>: DEVEM SER ANEXADOS AOS AUTOS OS DEMONSTRATIVOS FINANCEIROS </a:t>
            </a:r>
            <a:r>
              <a:rPr lang="pt-BR" sz="1400" u="sng" dirty="0"/>
              <a:t>A PARTIR DE JULHO/94</a:t>
            </a:r>
            <a:r>
              <a:rPr lang="pt-BR" sz="1400" dirty="0"/>
              <a:t> OU DO INÍCIO DO CARGO SE POSTERIOR A ESTA COMPETÊNCIA ATÉ O MÊS ATUAL. 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b="1" dirty="0"/>
              <a:t>NAS APOSENTADORIAS POR TEMPO DE CONTRIBUIÇÃO (COM PARIDADE E INTEGRALIDADE</a:t>
            </a:r>
            <a:r>
              <a:rPr lang="pt-BR" sz="1400" dirty="0"/>
              <a:t> – ART. 72 E 73 DA LEI N. 3.150/05): DEVEM SER ANEXADOS AOS AUTOS OS DEMONSTRATIVOS FINANCEIROS DOS </a:t>
            </a:r>
            <a:r>
              <a:rPr lang="pt-BR" sz="1400" u="sng" dirty="0"/>
              <a:t>ÚLTIMOS 36 MESES</a:t>
            </a:r>
            <a:r>
              <a:rPr lang="pt-BR" sz="1400" dirty="0"/>
              <a:t>.</a:t>
            </a:r>
          </a:p>
          <a:p>
            <a:r>
              <a:rPr lang="pt-BR" sz="1400" dirty="0"/>
              <a:t> </a:t>
            </a:r>
          </a:p>
          <a:p>
            <a:pPr lvl="0"/>
            <a:r>
              <a:rPr lang="pt-BR" sz="1400" dirty="0"/>
              <a:t>ADICIONAL POR TEMPO DE SERVIÇO: DEVE SER VERIFICADO SE O SEGURADO NÃO FAZ JUS A MAIS UMA CONCESSÃO;</a:t>
            </a:r>
          </a:p>
          <a:p>
            <a:r>
              <a:rPr lang="pt-BR" sz="1400" dirty="0"/>
              <a:t> </a:t>
            </a:r>
          </a:p>
          <a:p>
            <a:pPr lvl="0"/>
            <a:r>
              <a:rPr lang="pt-BR" sz="1400" dirty="0"/>
              <a:t>PROMOÇÃO E/OU PROGRESSÃO FUNCIONAL – DEVE SER VERIFICADO SE O SEGURADO NÃO FAZ JUS À MUDANÇA DE LETRA E/OU NÍVEL.</a:t>
            </a:r>
          </a:p>
          <a:p>
            <a:r>
              <a:rPr lang="pt-BR" sz="1400" dirty="0"/>
              <a:t> </a:t>
            </a:r>
          </a:p>
          <a:p>
            <a:pPr lvl="0"/>
            <a:r>
              <a:rPr lang="pt-BR" sz="1400" dirty="0"/>
              <a:t>VERIFICAR SE EXISTEM AVERBAÇÕES QUE PODEM SER DESAVERBADAS:</a:t>
            </a:r>
          </a:p>
          <a:p>
            <a:r>
              <a:rPr lang="pt-BR" sz="1400" dirty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TEMPO DE </a:t>
            </a:r>
            <a:r>
              <a:rPr lang="pt-BR" sz="1400" dirty="0" err="1"/>
              <a:t>RGPS</a:t>
            </a:r>
            <a:r>
              <a:rPr lang="pt-BR" sz="1400" dirty="0"/>
              <a:t> OU OUTRO TEMPO DE </a:t>
            </a:r>
            <a:r>
              <a:rPr lang="pt-BR" sz="1400" dirty="0" err="1"/>
              <a:t>RPPS</a:t>
            </a:r>
            <a:r>
              <a:rPr lang="pt-BR" sz="1400" dirty="0"/>
              <a:t> E DESDE QUE NÃO TENHA SIDO UTILIZADO PARA FINS DE ABONO DE PERMANÊNCIA;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PERÍODO DE LICENÇA PRÊMIO – QUANDO EXCEDIDO O TEMPO DE CONTRIBUIÇÃO E NÃO TIVER SIDO UTILIZADO, PODERÁ SER DESAVERBADO PARA FINS DE CONVERSÃO EM PECÚNIA;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/>
              <a:t>PERÍODO DE ESTADO ANTERIOR AO NOVO VÍNCULO, DESDE QUE NÃO TENHA SIDO COMPUTADO PARA ADICIONAL POR TEMPO DE SERVIÇO, ABONO DE PERMANÊNCIA E ETC.</a:t>
            </a:r>
          </a:p>
          <a:p>
            <a:r>
              <a:rPr lang="pt-BR" sz="1400" dirty="0"/>
              <a:t> </a:t>
            </a:r>
          </a:p>
          <a:p>
            <a:r>
              <a:rPr lang="pt-BR" sz="1200" dirty="0"/>
              <a:t>ANEXAR </a:t>
            </a:r>
            <a:r>
              <a:rPr lang="pt-BR" sz="1200" dirty="0" smtClean="0"/>
              <a:t>CÓPIA </a:t>
            </a:r>
            <a:r>
              <a:rPr lang="pt-BR" sz="1200" dirty="0"/>
              <a:t>DA </a:t>
            </a:r>
            <a:r>
              <a:rPr lang="pt-BR" sz="1200" dirty="0" err="1"/>
              <a:t>CTC</a:t>
            </a:r>
            <a:r>
              <a:rPr lang="pt-BR" sz="1200" dirty="0"/>
              <a:t> DO INSS OU DE OUTRO </a:t>
            </a:r>
            <a:r>
              <a:rPr lang="pt-BR" sz="1200" dirty="0" err="1"/>
              <a:t>RPPS</a:t>
            </a:r>
            <a:r>
              <a:rPr lang="pt-BR" sz="1200" dirty="0"/>
              <a:t> (COMPLETA) E DA PUBLICAÇÃO DA AVERBAÇÃO NO DIÁRIO OFICIAL.</a:t>
            </a:r>
          </a:p>
          <a:p>
            <a:pPr marL="285750" lvl="0" indent="-285750">
              <a:buFont typeface="Wingdings" pitchFamily="2" charset="2"/>
              <a:buChar char="ü"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63215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116632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INSTRUÇÃO PROCESSUAL – PROCESSOS DE APOSENTADORIA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3528" y="1412776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1400" b="1" dirty="0" err="1" smtClean="0"/>
              <a:t>CTC</a:t>
            </a:r>
            <a:r>
              <a:rPr lang="pt-BR" sz="1400" b="1" dirty="0" smtClean="0"/>
              <a:t>:</a:t>
            </a:r>
            <a:endParaRPr lang="pt-BR" sz="1400" dirty="0" smtClean="0"/>
          </a:p>
          <a:p>
            <a:r>
              <a:rPr lang="pt-BR" sz="1400" dirty="0" smtClean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b="1" dirty="0" smtClean="0"/>
              <a:t>DEVE SER ATUALIZADA E COMPUTADA ATÉ A DATA DA</a:t>
            </a:r>
            <a:r>
              <a:rPr lang="pt-BR" sz="1400" dirty="0" smtClean="0"/>
              <a:t> </a:t>
            </a:r>
            <a:r>
              <a:rPr lang="pt-BR" sz="1400" b="1" dirty="0" smtClean="0"/>
              <a:t>EMISSÃO</a:t>
            </a:r>
            <a:r>
              <a:rPr lang="pt-BR" sz="1400" dirty="0" smtClean="0"/>
              <a:t>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pt-BR" sz="1400" b="1" dirty="0" smtClean="0"/>
              <a:t>EXCEÇÃO</a:t>
            </a:r>
            <a:r>
              <a:rPr lang="pt-BR" sz="1400" dirty="0" smtClean="0"/>
              <a:t>: NA </a:t>
            </a:r>
            <a:r>
              <a:rPr lang="pt-BR" sz="1400" b="1" u="sng" dirty="0" smtClean="0"/>
              <a:t>APOSENTADORIA COMPULSÓRIA</a:t>
            </a:r>
            <a:r>
              <a:rPr lang="pt-BR" sz="1400" b="1" dirty="0" smtClean="0"/>
              <a:t>  A </a:t>
            </a:r>
            <a:r>
              <a:rPr lang="pt-BR" sz="1400" b="1" dirty="0" err="1" smtClean="0"/>
              <a:t>CTC</a:t>
            </a:r>
            <a:r>
              <a:rPr lang="pt-BR" sz="1400" b="1" dirty="0" smtClean="0"/>
              <a:t> DEVERÁ SER COMPUTADA ATÉ A DATA DO ANIVERSÁRIO DE  70 ANOS</a:t>
            </a:r>
            <a:r>
              <a:rPr lang="pt-BR" sz="1400" dirty="0" smtClean="0"/>
              <a:t>.</a:t>
            </a:r>
          </a:p>
          <a:p>
            <a:r>
              <a:rPr lang="pt-BR" sz="1400" dirty="0" smtClean="0"/>
              <a:t> 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 smtClean="0"/>
              <a:t>CONFERIR SE HÁ TEMPO PARA SER DESCONTADO (FALTAS, SUSPENSÃO, CEDÊNCIA SEM ÔNUS/</a:t>
            </a:r>
            <a:r>
              <a:rPr lang="pt-BR" sz="1400" dirty="0" err="1" smtClean="0"/>
              <a:t>TIP</a:t>
            </a:r>
            <a:r>
              <a:rPr lang="pt-BR" sz="1400" dirty="0" smtClean="0"/>
              <a:t>, </a:t>
            </a:r>
            <a:r>
              <a:rPr lang="pt-BR" sz="1400" dirty="0" err="1" smtClean="0"/>
              <a:t>ETC</a:t>
            </a:r>
            <a:r>
              <a:rPr lang="pt-BR" sz="1400" dirty="0" smtClean="0"/>
              <a:t>) E FAZER CONSTAR A OBSERVAÇÃO NO VERSO DA </a:t>
            </a:r>
            <a:r>
              <a:rPr lang="pt-BR" sz="1400" dirty="0" err="1" smtClean="0"/>
              <a:t>CTC</a:t>
            </a:r>
            <a:r>
              <a:rPr lang="pt-BR" sz="1400" dirty="0" smtClean="0"/>
              <a:t>.</a:t>
            </a:r>
          </a:p>
          <a:p>
            <a:r>
              <a:rPr lang="pt-BR" sz="1400" dirty="0" smtClean="0"/>
              <a:t> </a:t>
            </a:r>
          </a:p>
          <a:p>
            <a:pPr lvl="0"/>
            <a:r>
              <a:rPr lang="pt-BR" sz="1400" b="1" dirty="0" smtClean="0"/>
              <a:t>AVERBAÇÕES: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 smtClean="0"/>
              <a:t>CALCULAR CADA PERÍODO E VERIFICAR SE HÁ CONCOMITÂNCIA;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 smtClean="0"/>
              <a:t>CONFERIR O VERSO DA </a:t>
            </a:r>
            <a:r>
              <a:rPr lang="pt-BR" sz="1400" dirty="0" err="1" smtClean="0"/>
              <a:t>CTC</a:t>
            </a:r>
            <a:r>
              <a:rPr lang="pt-BR" sz="1400" dirty="0" smtClean="0"/>
              <a:t> COM A PUBLICAÇÃO DO </a:t>
            </a:r>
            <a:r>
              <a:rPr lang="pt-BR" sz="1400" dirty="0" err="1" smtClean="0"/>
              <a:t>D.O.E</a:t>
            </a:r>
            <a:r>
              <a:rPr lang="pt-BR" sz="1400" dirty="0" smtClean="0"/>
              <a:t> E HISTÓRICO FUNCIONAL.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pt-BR" sz="1400" dirty="0" smtClean="0"/>
              <a:t>DEVEM ESTAR DESMEMBRADAS NO HISTÓRICO FUNCIONAL E NO VERSO DA CERTIDÃO.</a:t>
            </a:r>
          </a:p>
          <a:p>
            <a:r>
              <a:rPr lang="pt-BR" sz="1400" dirty="0" smtClean="0"/>
              <a:t>  </a:t>
            </a:r>
          </a:p>
          <a:p>
            <a:r>
              <a:rPr lang="pt-BR" sz="1400" b="1" dirty="0" smtClean="0"/>
              <a:t>AS INFORMAÇÕES DA </a:t>
            </a:r>
            <a:r>
              <a:rPr lang="pt-BR" sz="1400" b="1" dirty="0" err="1" smtClean="0"/>
              <a:t>CTC</a:t>
            </a:r>
            <a:r>
              <a:rPr lang="pt-BR" sz="1400" b="1" dirty="0" smtClean="0"/>
              <a:t> DEVEM ESTAR COERENTES COM O HISTÓRICO FUNCIONAL.</a:t>
            </a:r>
            <a:endParaRPr lang="pt-BR" sz="1400" dirty="0" smtClean="0"/>
          </a:p>
          <a:p>
            <a:pPr lvl="0"/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3412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116632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MODELO DE </a:t>
            </a:r>
            <a:r>
              <a:rPr lang="pt-BR" sz="2400" b="1" dirty="0" err="1" smtClean="0"/>
              <a:t>CTC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820133" y="2636912"/>
            <a:ext cx="12559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4000" b="1" dirty="0" err="1" smtClean="0">
                <a:hlinkClick r:id="rId3" action="ppaction://hlinkfile"/>
              </a:rPr>
              <a:t>CTC</a:t>
            </a:r>
            <a:endParaRPr lang="pt-BR" sz="4000" dirty="0"/>
          </a:p>
          <a:p>
            <a:pPr algn="ctr"/>
            <a:r>
              <a:rPr lang="pt-BR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106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063" y="3284984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Aspectos Financeiros – Anália Arruda – Diretora Financeira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68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9512" y="126876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Agenda:</a:t>
            </a:r>
            <a:endParaRPr lang="pt-BR" sz="3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5536" y="1916832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1º) Aspectos Institucionais – Nelson </a:t>
            </a:r>
            <a:r>
              <a:rPr lang="pt-BR" sz="3200" dirty="0" err="1" smtClean="0"/>
              <a:t>Tobaru</a:t>
            </a:r>
            <a:endParaRPr lang="pt-BR" sz="3200" dirty="0" smtClean="0"/>
          </a:p>
          <a:p>
            <a:endParaRPr lang="pt-BR" sz="3200" dirty="0" smtClean="0"/>
          </a:p>
          <a:p>
            <a:r>
              <a:rPr lang="pt-BR" sz="3200" dirty="0" smtClean="0"/>
              <a:t>2º</a:t>
            </a:r>
            <a:r>
              <a:rPr lang="pt-BR" sz="3200" dirty="0"/>
              <a:t>) Aspectos Jurídicos </a:t>
            </a:r>
            <a:r>
              <a:rPr lang="pt-BR" sz="3200" dirty="0" smtClean="0"/>
              <a:t>– Renata Machado</a:t>
            </a:r>
          </a:p>
          <a:p>
            <a:endParaRPr lang="pt-BR" sz="3200" dirty="0"/>
          </a:p>
          <a:p>
            <a:r>
              <a:rPr lang="pt-BR" sz="3200" dirty="0" smtClean="0"/>
              <a:t>3º</a:t>
            </a:r>
            <a:r>
              <a:rPr lang="pt-BR" sz="3200" dirty="0"/>
              <a:t>) Aspectos </a:t>
            </a:r>
            <a:r>
              <a:rPr lang="pt-BR" sz="3200" dirty="0" smtClean="0"/>
              <a:t>Processuais </a:t>
            </a:r>
            <a:r>
              <a:rPr lang="pt-BR" sz="3200" dirty="0"/>
              <a:t>– </a:t>
            </a:r>
            <a:r>
              <a:rPr lang="pt-BR" sz="3200" dirty="0" smtClean="0"/>
              <a:t>Tânia </a:t>
            </a:r>
            <a:r>
              <a:rPr lang="pt-BR" sz="3200" dirty="0" err="1" smtClean="0"/>
              <a:t>Sichinel</a:t>
            </a:r>
            <a:endParaRPr lang="pt-BR" sz="3200" dirty="0"/>
          </a:p>
          <a:p>
            <a:endParaRPr lang="pt-BR" sz="3200" dirty="0"/>
          </a:p>
          <a:p>
            <a:r>
              <a:rPr lang="pt-BR" sz="3200" dirty="0" smtClean="0"/>
              <a:t>4º</a:t>
            </a:r>
            <a:r>
              <a:rPr lang="pt-BR" sz="3200" dirty="0"/>
              <a:t>) Aspectos </a:t>
            </a:r>
            <a:r>
              <a:rPr lang="pt-BR" sz="3200" dirty="0" smtClean="0"/>
              <a:t>Financeiros </a:t>
            </a:r>
            <a:r>
              <a:rPr lang="pt-BR" sz="3200" dirty="0"/>
              <a:t>– </a:t>
            </a:r>
            <a:r>
              <a:rPr lang="pt-BR" sz="3200" dirty="0" smtClean="0"/>
              <a:t>Anália Arruda</a:t>
            </a:r>
            <a:endParaRPr lang="pt-BR" sz="3200" dirty="0"/>
          </a:p>
          <a:p>
            <a:endParaRPr lang="pt-BR" sz="3200" dirty="0" smtClean="0"/>
          </a:p>
          <a:p>
            <a:r>
              <a:rPr lang="pt-BR" sz="3200" dirty="0"/>
              <a:t>5</a:t>
            </a:r>
            <a:r>
              <a:rPr lang="pt-BR" sz="3200" dirty="0" smtClean="0"/>
              <a:t>º) Aspectos Tecnológicos – João Ricardo Oliveira</a:t>
            </a:r>
          </a:p>
          <a:p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691680" y="260648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Fluxograma relativo aos Afastamentos </a:t>
            </a:r>
            <a:r>
              <a:rPr lang="pt-BR" sz="2400" b="1" u="sng" dirty="0" smtClean="0"/>
              <a:t>sem</a:t>
            </a:r>
            <a:r>
              <a:rPr lang="pt-BR" sz="2400" b="1" dirty="0" smtClean="0"/>
              <a:t> Ônus </a:t>
            </a:r>
          </a:p>
          <a:p>
            <a:pPr algn="ctr"/>
            <a:r>
              <a:rPr lang="pt-BR" sz="2400" b="1" dirty="0" smtClean="0"/>
              <a:t>para Origem</a:t>
            </a:r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1331640" y="1484784"/>
            <a:ext cx="5400600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1ª ETAPA</a:t>
            </a:r>
          </a:p>
          <a:p>
            <a:pPr marL="400050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</a:rPr>
              <a:t>Servidor requer Afastamento</a:t>
            </a:r>
          </a:p>
          <a:p>
            <a:pPr marL="400050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</a:rPr>
              <a:t>Servidor Preenche </a:t>
            </a:r>
            <a:r>
              <a:rPr lang="pt-BR" dirty="0" smtClean="0">
                <a:solidFill>
                  <a:schemeClr val="tx1"/>
                </a:solidFill>
                <a:hlinkClick r:id="rId3" action="ppaction://hlinkfile"/>
              </a:rPr>
              <a:t>Termo de Responsabilidade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543497" y="2996951"/>
            <a:ext cx="6412879" cy="1872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2</a:t>
            </a:r>
            <a:r>
              <a:rPr lang="pt-BR" sz="2000" b="1" dirty="0" smtClean="0">
                <a:solidFill>
                  <a:schemeClr val="tx1"/>
                </a:solidFill>
              </a:rPr>
              <a:t>ª ETAPA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Se For Deferido o Afastamento:</a:t>
            </a:r>
          </a:p>
          <a:p>
            <a:pPr marL="400050" indent="-400050">
              <a:buAutoNum type="romanUcParenR"/>
            </a:pPr>
            <a:r>
              <a:rPr lang="pt-BR" dirty="0" err="1" smtClean="0">
                <a:solidFill>
                  <a:schemeClr val="tx1"/>
                </a:solidFill>
              </a:rPr>
              <a:t>UG</a:t>
            </a:r>
            <a:r>
              <a:rPr lang="pt-BR" dirty="0" smtClean="0">
                <a:solidFill>
                  <a:schemeClr val="tx1"/>
                </a:solidFill>
              </a:rPr>
              <a:t> encaminha publicação no DO</a:t>
            </a:r>
          </a:p>
          <a:p>
            <a:pPr marL="400050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</a:rPr>
              <a:t>Envia à Ageprev (</a:t>
            </a: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arrecadacao@ageprev.ms.gov.br</a:t>
            </a:r>
            <a:r>
              <a:rPr lang="pt-BR" dirty="0" smtClean="0">
                <a:solidFill>
                  <a:schemeClr val="tx1"/>
                </a:solidFill>
              </a:rPr>
              <a:t>):</a:t>
            </a:r>
          </a:p>
          <a:p>
            <a:pPr marL="857250" lvl="1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  <a:hlinkClick r:id="rId4" action="ppaction://hlinkfile"/>
              </a:rPr>
              <a:t>Termo de Responsabilidade Digitalizado</a:t>
            </a:r>
            <a:endParaRPr lang="pt-BR" dirty="0" smtClean="0">
              <a:solidFill>
                <a:schemeClr val="tx1"/>
              </a:solidFill>
            </a:endParaRPr>
          </a:p>
          <a:p>
            <a:pPr marL="857250" lvl="1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</a:rPr>
              <a:t>Cópia do Último Holerite</a:t>
            </a:r>
          </a:p>
          <a:p>
            <a:pPr marL="857250" lvl="1" indent="-400050">
              <a:buAutoNum type="romanUcParenR"/>
            </a:pPr>
            <a:r>
              <a:rPr lang="pt-BR" dirty="0" smtClean="0">
                <a:solidFill>
                  <a:schemeClr val="tx1"/>
                </a:solidFill>
              </a:rPr>
              <a:t>Cópia do Diário Oficial (</a:t>
            </a:r>
            <a:r>
              <a:rPr lang="pt-BR" sz="1600" dirty="0" smtClean="0">
                <a:solidFill>
                  <a:schemeClr val="tx1"/>
                </a:solidFill>
                <a:hlinkClick r:id="rId5" action="ppaction://hlinkfile"/>
              </a:rPr>
              <a:t>Comparativo Incompleto/Completo</a:t>
            </a:r>
            <a:r>
              <a:rPr lang="pt-BR" dirty="0" smtClean="0">
                <a:solidFill>
                  <a:schemeClr val="tx1"/>
                </a:solidFill>
              </a:rPr>
              <a:t>)</a:t>
            </a:r>
            <a:endParaRPr lang="pt-BR" dirty="0">
              <a:solidFill>
                <a:schemeClr val="tx1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5496" y="2713087"/>
            <a:ext cx="1724025" cy="1940049"/>
            <a:chOff x="35496" y="2636912"/>
            <a:chExt cx="1724025" cy="1940049"/>
          </a:xfrm>
        </p:grpSpPr>
        <p:pic>
          <p:nvPicPr>
            <p:cNvPr id="1026" name="Picture 2" descr="C:\Users\joliveira\AppData\Local\Microsoft\Windows\Temporary Internet Files\Content.IE5\ZO9HDE1K\MC900432626[1]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2852936"/>
              <a:ext cx="1724025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aixaDeTexto 5"/>
            <p:cNvSpPr txBox="1"/>
            <p:nvPr/>
          </p:nvSpPr>
          <p:spPr>
            <a:xfrm>
              <a:off x="179512" y="263691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Servidor(a)</a:t>
              </a:r>
              <a:endParaRPr lang="pt-BR" b="1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7315150" y="899428"/>
            <a:ext cx="1714500" cy="2001732"/>
            <a:chOff x="7315150" y="899428"/>
            <a:chExt cx="1714500" cy="2001732"/>
          </a:xfrm>
        </p:grpSpPr>
        <p:pic>
          <p:nvPicPr>
            <p:cNvPr id="1029" name="Picture 5" descr="C:\Users\joliveira\AppData\Local\Microsoft\Windows\Temporary Internet Files\Content.IE5\HBKNDID3\MC900434847[1]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150" y="1186660"/>
              <a:ext cx="1714500" cy="1714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aixaDeTexto 12"/>
            <p:cNvSpPr txBox="1"/>
            <p:nvPr/>
          </p:nvSpPr>
          <p:spPr>
            <a:xfrm>
              <a:off x="7452320" y="899428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err="1" smtClean="0"/>
                <a:t>UG</a:t>
              </a:r>
              <a:r>
                <a:rPr lang="pt-BR" b="1" dirty="0" smtClean="0"/>
                <a:t> Origem</a:t>
              </a:r>
              <a:endParaRPr lang="pt-BR" b="1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7649139" y="5157192"/>
            <a:ext cx="1390805" cy="1447365"/>
            <a:chOff x="7649139" y="5438019"/>
            <a:chExt cx="1390805" cy="1447365"/>
          </a:xfrm>
        </p:grpSpPr>
        <p:sp>
          <p:nvSpPr>
            <p:cNvPr id="16" name="CaixaDeTexto 15"/>
            <p:cNvSpPr txBox="1"/>
            <p:nvPr/>
          </p:nvSpPr>
          <p:spPr>
            <a:xfrm>
              <a:off x="7649139" y="5438019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Ageprev</a:t>
              </a:r>
              <a:endParaRPr lang="pt-BR" b="1" dirty="0"/>
            </a:p>
          </p:txBody>
        </p:sp>
        <p:pic>
          <p:nvPicPr>
            <p:cNvPr id="1031" name="Picture 7" descr="C:\Users\joliveira\AppData\Local\Microsoft\Windows\Temporary Internet Files\Content.IE5\WG9JBR86\MC900441739[1]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513784"/>
              <a:ext cx="1371600" cy="1371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1" name="Conector em curva 10"/>
          <p:cNvCxnSpPr/>
          <p:nvPr/>
        </p:nvCxnSpPr>
        <p:spPr>
          <a:xfrm rot="5400000" flipH="1" flipV="1">
            <a:off x="645481" y="2134940"/>
            <a:ext cx="688243" cy="468052"/>
          </a:xfrm>
          <a:prstGeom prst="curvedConnector2">
            <a:avLst/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em curva 20"/>
          <p:cNvCxnSpPr/>
          <p:nvPr/>
        </p:nvCxnSpPr>
        <p:spPr>
          <a:xfrm>
            <a:off x="6768244" y="2029012"/>
            <a:ext cx="546908" cy="535892"/>
          </a:xfrm>
          <a:prstGeom prst="curvedConnector3">
            <a:avLst>
              <a:gd name="adj1" fmla="val 54581"/>
            </a:avLst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em curva 24"/>
          <p:cNvCxnSpPr>
            <a:stCxn id="9" idx="3"/>
          </p:cNvCxnSpPr>
          <p:nvPr/>
        </p:nvCxnSpPr>
        <p:spPr>
          <a:xfrm>
            <a:off x="7956376" y="3933056"/>
            <a:ext cx="376839" cy="1009992"/>
          </a:xfrm>
          <a:prstGeom prst="curvedConnector2">
            <a:avLst/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em curva 32"/>
          <p:cNvCxnSpPr/>
          <p:nvPr/>
        </p:nvCxnSpPr>
        <p:spPr>
          <a:xfrm rot="10800000">
            <a:off x="880654" y="4662390"/>
            <a:ext cx="7164688" cy="579821"/>
          </a:xfrm>
          <a:prstGeom prst="curvedConnector2">
            <a:avLst/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em curva 34"/>
          <p:cNvCxnSpPr/>
          <p:nvPr/>
        </p:nvCxnSpPr>
        <p:spPr>
          <a:xfrm rot="5400000">
            <a:off x="98690" y="4624184"/>
            <a:ext cx="651829" cy="512439"/>
          </a:xfrm>
          <a:prstGeom prst="curvedConnector3">
            <a:avLst>
              <a:gd name="adj1" fmla="val 11520"/>
            </a:avLst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em curva 39"/>
          <p:cNvCxnSpPr/>
          <p:nvPr/>
        </p:nvCxnSpPr>
        <p:spPr>
          <a:xfrm rot="5400000">
            <a:off x="7717885" y="3019419"/>
            <a:ext cx="1010195" cy="533212"/>
          </a:xfrm>
          <a:prstGeom prst="curvedConnector3">
            <a:avLst>
              <a:gd name="adj1" fmla="val 100119"/>
            </a:avLst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2" descr="C:\Users\joliveira\AppData\Local\Microsoft\Windows\Temporary Internet Files\Content.IE5\WG9JBR86\MC900441313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893509"/>
            <a:ext cx="975651" cy="9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Conector em curva 50"/>
          <p:cNvCxnSpPr/>
          <p:nvPr/>
        </p:nvCxnSpPr>
        <p:spPr>
          <a:xfrm rot="5400000" flipH="1" flipV="1">
            <a:off x="8486456" y="4800291"/>
            <a:ext cx="409164" cy="402891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/>
          <p:cNvGrpSpPr/>
          <p:nvPr/>
        </p:nvGrpSpPr>
        <p:grpSpPr>
          <a:xfrm>
            <a:off x="179512" y="5301208"/>
            <a:ext cx="6786500" cy="1413021"/>
            <a:chOff x="179512" y="5301208"/>
            <a:chExt cx="6786500" cy="1413021"/>
          </a:xfrm>
        </p:grpSpPr>
        <p:sp>
          <p:nvSpPr>
            <p:cNvPr id="14" name="Retângulo 13"/>
            <p:cNvSpPr/>
            <p:nvPr/>
          </p:nvSpPr>
          <p:spPr>
            <a:xfrm>
              <a:off x="179512" y="5301208"/>
              <a:ext cx="6786500" cy="14130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3ª ETAPA</a:t>
              </a:r>
            </a:p>
            <a:p>
              <a:pPr marL="400050" indent="-400050">
                <a:buAutoNum type="romanUcParenR"/>
              </a:pPr>
              <a:r>
                <a:rPr lang="pt-BR" dirty="0" smtClean="0">
                  <a:solidFill>
                    <a:schemeClr val="tx1"/>
                  </a:solidFill>
                </a:rPr>
                <a:t>Ageprev contata o Servidor</a:t>
              </a:r>
            </a:p>
            <a:p>
              <a:pPr marL="400050" indent="-400050">
                <a:buAutoNum type="romanUcParenR"/>
              </a:pPr>
              <a:r>
                <a:rPr lang="pt-BR" dirty="0" smtClean="0">
                  <a:solidFill>
                    <a:schemeClr val="tx1"/>
                  </a:solidFill>
                </a:rPr>
                <a:t>Encaminha mensalmente os boletos</a:t>
              </a:r>
            </a:p>
            <a:p>
              <a:pPr marL="400050" indent="-400050">
                <a:buAutoNum type="romanUcParenR"/>
              </a:pPr>
              <a:r>
                <a:rPr lang="pt-BR" dirty="0" smtClean="0">
                  <a:solidFill>
                    <a:schemeClr val="tx1"/>
                  </a:solidFill>
                </a:rPr>
                <a:t>Servidor recolhe a contribuição e quita obrigação previdenciária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pic>
          <p:nvPicPr>
            <p:cNvPr id="29" name="Picture 2" descr="http://www.superdownloads.com.br/imagens/screenshots/7/8/78425,O.jp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1940" y="5717654"/>
              <a:ext cx="2381250" cy="5801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697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26064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Estatística</a:t>
            </a:r>
            <a:endParaRPr lang="pt-BR" sz="2400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00207"/>
              </p:ext>
            </p:extLst>
          </p:nvPr>
        </p:nvGraphicFramePr>
        <p:xfrm>
          <a:off x="323527" y="924012"/>
          <a:ext cx="8424936" cy="552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54934"/>
                <a:gridCol w="1154596"/>
                <a:gridCol w="1515406"/>
              </a:tblGrid>
              <a:tr h="368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LICENÇAS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GERAL 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AGEPREV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CEDÊNCIA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241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 err="1">
                          <a:effectLst/>
                        </a:rPr>
                        <a:t>TIP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MANDATO ELETIVO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31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LICENÇA PARA ESTUDO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CURSO DE FORMAÇÃO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VACÂNCIA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600" u="none" strike="noStrike" dirty="0">
                          <a:effectLst/>
                        </a:rPr>
                        <a:t>ACOMPANHAR CÔNJUGE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38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 </a:t>
                      </a:r>
                      <a:endParaRPr lang="pt-B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866</a:t>
                      </a:r>
                      <a:endParaRPr lang="pt-BR" sz="1600" b="1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171</a:t>
                      </a:r>
                      <a:endParaRPr lang="pt-B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NÃO CONTRIBUEM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695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8622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CONSIDERANDO QUE OS 695 RECEBESSEM SALÁRIO MÍNIMO =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724,00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33% DE PREVIDÊNCIA SERIA POR SERVIDOR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238,92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LOGO DEIXAMOS DE ARRECADAR POR MÊS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166.049,40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622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E POR ANO MAIS DE 2 MILHÕES DE REAIS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2.158.642,20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64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pic>
        <p:nvPicPr>
          <p:cNvPr id="6" name="Picture 8" descr="E:\Luiz Basilio\Editoração\DIAT\logotipo\novos logos no inss e maps\mpas transparen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08050"/>
            <a:ext cx="170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8600" y="2209800"/>
            <a:ext cx="8686800" cy="444023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pt-B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" y="2209800"/>
            <a:ext cx="8686800" cy="444023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pt-BR"/>
          </a:p>
        </p:txBody>
      </p:sp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1828800" y="3048000"/>
            <a:ext cx="5562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Left"/>
              <a:lightRig rig="legacyFlat3" dir="b"/>
            </a:scene3d>
            <a:sp3d extrusionH="1762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pt-BR" sz="3600" kern="10" spc="72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Arial Black"/>
              </a:rPr>
              <a:t>COMPREV</a:t>
            </a:r>
            <a:endParaRPr lang="pt-BR" sz="3600" kern="10" spc="72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latin typeface="Arial Black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089025" y="4403725"/>
            <a:ext cx="70199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sz="2500" b="1">
                <a:solidFill>
                  <a:srgbClr val="000099"/>
                </a:solidFill>
                <a:latin typeface="Arial" pitchFamily="34" charset="0"/>
              </a:rPr>
              <a:t>SISTEMA COMPENSAÇÃO PREVIDENCIÁRIA</a:t>
            </a:r>
          </a:p>
        </p:txBody>
      </p:sp>
      <p:sp>
        <p:nvSpPr>
          <p:cNvPr id="14" name="WordArt 6"/>
          <p:cNvSpPr>
            <a:spLocks noChangeArrowheads="1" noChangeShapeType="1" noTextEdit="1"/>
          </p:cNvSpPr>
          <p:nvPr/>
        </p:nvSpPr>
        <p:spPr bwMode="auto">
          <a:xfrm>
            <a:off x="6096000" y="6145213"/>
            <a:ext cx="2362200" cy="331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Left"/>
              <a:lightRig rig="legacyFlat3" dir="b"/>
            </a:scene3d>
            <a:sp3d extrusionH="49200" prstMaterial="legacyMatte">
              <a:extrusionClr>
                <a:srgbClr val="FFFFFF"/>
              </a:extrusionClr>
            </a:sp3d>
          </a:bodyPr>
          <a:lstStyle/>
          <a:p>
            <a:pPr algn="ctr"/>
            <a:r>
              <a:rPr lang="pt-BR" sz="3600" kern="10" spc="72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Arial Black"/>
              </a:rPr>
              <a:t>DATAPREV</a:t>
            </a:r>
          </a:p>
        </p:txBody>
      </p:sp>
      <p:sp>
        <p:nvSpPr>
          <p:cNvPr id="15" name="WordArt 11"/>
          <p:cNvSpPr>
            <a:spLocks noChangeArrowheads="1" noChangeShapeType="1" noTextEdit="1"/>
          </p:cNvSpPr>
          <p:nvPr/>
        </p:nvSpPr>
        <p:spPr bwMode="auto">
          <a:xfrm>
            <a:off x="838200" y="6153150"/>
            <a:ext cx="11430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Left"/>
              <a:lightRig rig="legacyFlat3" dir="b"/>
            </a:scene3d>
            <a:sp3d extrusionH="49200" prstMaterial="legacyMatte">
              <a:extrusionClr>
                <a:srgbClr val="FFFFFF"/>
              </a:extrusionClr>
            </a:sp3d>
          </a:bodyPr>
          <a:lstStyle/>
          <a:p>
            <a:pPr algn="ctr"/>
            <a:r>
              <a:rPr lang="pt-BR" sz="3600" kern="10" spc="72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Arial Black"/>
              </a:rPr>
              <a:t>INSS</a:t>
            </a:r>
          </a:p>
        </p:txBody>
      </p:sp>
    </p:spTree>
    <p:extLst>
      <p:ext uri="{BB962C8B-B14F-4D97-AF65-F5344CB8AC3E}">
        <p14:creationId xmlns:p14="http://schemas.microsoft.com/office/powerpoint/2010/main" val="7034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3400" y="533400"/>
            <a:ext cx="7675563" cy="4772025"/>
            <a:chOff x="349" y="275"/>
            <a:chExt cx="4835" cy="3169"/>
          </a:xfrm>
        </p:grpSpPr>
        <p:sp>
          <p:nvSpPr>
            <p:cNvPr id="11" name="WordArt 8"/>
            <p:cNvSpPr>
              <a:spLocks noChangeArrowheads="1" noChangeShapeType="1" noTextEdit="1"/>
            </p:cNvSpPr>
            <p:nvPr/>
          </p:nvSpPr>
          <p:spPr bwMode="auto">
            <a:xfrm>
              <a:off x="349" y="275"/>
              <a:ext cx="1331" cy="20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49200" prstMaterial="legacyMatte">
                <a:extrusionClr>
                  <a:srgbClr val="008080"/>
                </a:extrusionClr>
              </a:sp3d>
            </a:bodyPr>
            <a:lstStyle/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OBJETIVO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24" y="1201"/>
              <a:ext cx="4560" cy="2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>
                <a:spcBef>
                  <a:spcPct val="50000"/>
                </a:spcBef>
              </a:pPr>
              <a:r>
                <a:rPr lang="pt-BR" dirty="0">
                  <a:latin typeface="Arial" pitchFamily="34" charset="0"/>
                </a:rPr>
                <a:t>Operacionalizar a Compensação Previdenciária entre o Regime Geral de Previdência Social (</a:t>
              </a:r>
              <a:r>
                <a:rPr lang="pt-BR" dirty="0" err="1">
                  <a:latin typeface="Arial" pitchFamily="34" charset="0"/>
                </a:rPr>
                <a:t>RGPS</a:t>
              </a:r>
              <a:r>
                <a:rPr lang="pt-BR" dirty="0">
                  <a:latin typeface="Arial" pitchFamily="34" charset="0"/>
                </a:rPr>
                <a:t>) e os Regimes Próprios de Previdência Social (</a:t>
              </a:r>
              <a:r>
                <a:rPr lang="pt-BR" dirty="0" err="1">
                  <a:latin typeface="Arial" pitchFamily="34" charset="0"/>
                </a:rPr>
                <a:t>RPPS</a:t>
              </a:r>
              <a:r>
                <a:rPr lang="pt-BR" dirty="0">
                  <a:latin typeface="Arial" pitchFamily="34" charset="0"/>
                </a:rPr>
                <a:t>) dos Servidores Públicos da União, dos Estados, do Distrito Federal e dos Municípios nos casos de contagem recíproca de tempo de contribuição para efeito de aposentadorias e pensões, visando atender à Lei Nº 9.796 de 05 de Maio de 1999 e regulamentação posterior.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5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554038" y="436563"/>
            <a:ext cx="7446962" cy="4668837"/>
            <a:chOff x="349" y="275"/>
            <a:chExt cx="4691" cy="2941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576" y="720"/>
              <a:ext cx="446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rgbClr val="FF0000"/>
                </a:buClr>
              </a:pPr>
              <a:r>
                <a:rPr lang="pt-BR">
                  <a:latin typeface="Arial" pitchFamily="34" charset="0"/>
                </a:rPr>
                <a:t>Regime de Previdência responsável pela concessão e pagamento dos benefícios.</a:t>
              </a:r>
            </a:p>
          </p:txBody>
        </p:sp>
        <p:sp>
          <p:nvSpPr>
            <p:cNvPr id="1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49" y="275"/>
              <a:ext cx="3059" cy="20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49200" prstMaterial="legacyMatte">
                <a:extrusionClr>
                  <a:srgbClr val="008080"/>
                </a:extrusionClr>
              </a:sp3d>
            </a:bodyPr>
            <a:lstStyle/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REGIME INSTITUIDOR</a:t>
              </a:r>
            </a:p>
          </p:txBody>
        </p:sp>
        <p:sp>
          <p:nvSpPr>
            <p:cNvPr id="1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349" y="2064"/>
              <a:ext cx="2819" cy="192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49200" prstMaterial="legacyMatte">
                <a:extrusionClr>
                  <a:srgbClr val="008080"/>
                </a:extrusionClr>
              </a:sp3d>
            </a:bodyPr>
            <a:lstStyle/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REGIME DE ORIGEM</a:t>
              </a: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auto">
            <a:xfrm>
              <a:off x="576" y="2496"/>
              <a:ext cx="4464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>
                <a:spcBef>
                  <a:spcPct val="20000"/>
                </a:spcBef>
                <a:buClr>
                  <a:srgbClr val="FF0000"/>
                </a:buClr>
              </a:pPr>
              <a:r>
                <a:rPr lang="pt-BR">
                  <a:latin typeface="Arial" pitchFamily="34" charset="0"/>
                </a:rPr>
                <a:t>Regime de Previdência para o qual houve contribuições referentes a CTS/CTC emitidas na forma da lei de contagem recíproca que foram efetivamente utilizadas para a concessão de benefícios pelo Regime Instituidor.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447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62000" y="436563"/>
            <a:ext cx="7696200" cy="5453062"/>
            <a:chOff x="480" y="275"/>
            <a:chExt cx="4848" cy="3435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480" y="864"/>
              <a:ext cx="4771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>
                <a:lnSpc>
                  <a:spcPct val="90000"/>
                </a:lnSpc>
              </a:pPr>
              <a:r>
                <a:rPr lang="pt-BR" sz="2600">
                  <a:solidFill>
                    <a:schemeClr val="tx2"/>
                  </a:solidFill>
                  <a:latin typeface="Arial" pitchFamily="34" charset="0"/>
                  <a:cs typeface="Times New Roman" pitchFamily="18" charset="0"/>
                </a:rPr>
                <a:t>Preenchimento do requerimento, e digitalização dos seguintes documentos via Internet:</a:t>
              </a:r>
              <a:endParaRPr lang="pt-BR" sz="2600" b="1">
                <a:solidFill>
                  <a:schemeClr val="tx2"/>
                </a:solidFill>
                <a:cs typeface="Times New Roman" pitchFamily="18" charset="0"/>
              </a:endParaRPr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80" y="1567"/>
              <a:ext cx="4848" cy="2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indent="385763"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8735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  <a:buFontTx/>
                <a:buChar char="•"/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Certidão de Tempo de Serviço/Contribuição.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  <a:buFontTx/>
                <a:buChar char="•"/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Certidão expedida pelo próprio </a:t>
              </a:r>
              <a:r>
                <a:rPr lang="pt-BR" dirty="0" err="1">
                  <a:latin typeface="Arial" pitchFamily="34" charset="0"/>
                  <a:cs typeface="Times New Roman" pitchFamily="18" charset="0"/>
                </a:rPr>
                <a:t>RPPS</a:t>
              </a:r>
              <a:r>
                <a:rPr lang="pt-BR" dirty="0">
                  <a:latin typeface="Arial" pitchFamily="34" charset="0"/>
                  <a:cs typeface="Times New Roman" pitchFamily="18" charset="0"/>
                </a:rPr>
                <a:t>, referente ao         	período CLT </a:t>
              </a:r>
              <a:r>
                <a:rPr lang="pt-BR" dirty="0" err="1">
                  <a:latin typeface="Arial" pitchFamily="34" charset="0"/>
                  <a:cs typeface="Times New Roman" pitchFamily="18" charset="0"/>
                </a:rPr>
                <a:t>RGPS</a:t>
              </a:r>
              <a:r>
                <a:rPr lang="pt-BR" dirty="0">
                  <a:latin typeface="Arial" pitchFamily="34" charset="0"/>
                  <a:cs typeface="Times New Roman" pitchFamily="18" charset="0"/>
                </a:rPr>
                <a:t>, quando for o caso.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  <a:buFontTx/>
                <a:buChar char="•"/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Portaria que concedeu o benefício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  <a:buFontTx/>
                <a:buChar char="•"/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Homologação da concessão de benefício pelo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Tribunal ou Conselho de Contas.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buClr>
                  <a:srgbClr val="FF0000"/>
                </a:buClr>
                <a:buFontTx/>
                <a:buChar char="•"/>
              </a:pPr>
              <a:r>
                <a:rPr lang="pt-BR" dirty="0">
                  <a:latin typeface="Arial" pitchFamily="34" charset="0"/>
                  <a:cs typeface="Times New Roman" pitchFamily="18" charset="0"/>
                </a:rPr>
                <a:t>Laudo Médico quando se tratar de Aposentadoria 		por Invalidez ou Pensão para dependente invalido.</a:t>
              </a:r>
              <a:br>
                <a:rPr lang="pt-BR" dirty="0">
                  <a:latin typeface="Arial" pitchFamily="34" charset="0"/>
                  <a:cs typeface="Times New Roman" pitchFamily="18" charset="0"/>
                </a:rPr>
              </a:br>
              <a:endParaRPr lang="pt-BR" sz="500" dirty="0">
                <a:latin typeface="Arial" pitchFamily="34" charset="0"/>
                <a:cs typeface="Times New Roman" pitchFamily="18" charset="0"/>
              </a:endParaRPr>
            </a:p>
          </p:txBody>
        </p:sp>
        <p:sp>
          <p:nvSpPr>
            <p:cNvPr id="10" name="WordArt 4"/>
            <p:cNvSpPr>
              <a:spLocks noChangeArrowheads="1" noChangeShapeType="1" noTextEdit="1"/>
            </p:cNvSpPr>
            <p:nvPr/>
          </p:nvSpPr>
          <p:spPr bwMode="auto">
            <a:xfrm>
              <a:off x="733" y="275"/>
              <a:ext cx="4115" cy="58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49200" prstMaterial="legacyMatte">
                <a:extrusionClr>
                  <a:srgbClr val="008080"/>
                </a:extrusionClr>
              </a:sp3d>
            </a:bodyPr>
            <a:lstStyle/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PROCEDIMENTOS DOS REGIMES</a:t>
              </a:r>
            </a:p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INSTITUIDORES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76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477838" y="436563"/>
            <a:ext cx="8208962" cy="6024562"/>
            <a:chOff x="301" y="275"/>
            <a:chExt cx="5171" cy="3795"/>
          </a:xfrm>
        </p:grpSpPr>
        <p:sp>
          <p:nvSpPr>
            <p:cNvPr id="11" name="WordArt 5"/>
            <p:cNvSpPr>
              <a:spLocks noChangeArrowheads="1" noChangeShapeType="1" noTextEdit="1"/>
            </p:cNvSpPr>
            <p:nvPr/>
          </p:nvSpPr>
          <p:spPr bwMode="auto">
            <a:xfrm>
              <a:off x="301" y="275"/>
              <a:ext cx="5171" cy="253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49200" prstMaterial="legacyMatte">
                <a:extrusionClr>
                  <a:srgbClr val="008080"/>
                </a:extrusionClr>
              </a:sp3d>
            </a:bodyPr>
            <a:lstStyle/>
            <a:p>
              <a:pPr algn="ctr"/>
              <a:r>
                <a:rPr lang="pt-BR" sz="3600" kern="10" spc="72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 Black"/>
                </a:rPr>
                <a:t>REQUERIMENTO DE COMPENSAÇÃO PREVIDENCIÁRIA</a:t>
              </a:r>
            </a:p>
          </p:txBody>
        </p:sp>
        <p:sp>
          <p:nvSpPr>
            <p:cNvPr id="12" name="Rectangle 19"/>
            <p:cNvSpPr>
              <a:spLocks noChangeArrowheads="1"/>
            </p:cNvSpPr>
            <p:nvPr/>
          </p:nvSpPr>
          <p:spPr bwMode="auto">
            <a:xfrm>
              <a:off x="920" y="2108"/>
              <a:ext cx="376" cy="26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Char char="•"/>
              </a:pPr>
              <a:r>
                <a:rPr lang="pt-BR" sz="1400" b="1">
                  <a:solidFill>
                    <a:srgbClr val="000099"/>
                  </a:solidFill>
                  <a:latin typeface="Arial" pitchFamily="34" charset="0"/>
                </a:rPr>
                <a:t> INSS</a:t>
              </a:r>
            </a:p>
            <a:p>
              <a:pPr>
                <a:buFontTx/>
                <a:buChar char="•"/>
              </a:pPr>
              <a:r>
                <a:rPr lang="pt-BR" sz="1400" b="1">
                  <a:solidFill>
                    <a:srgbClr val="000099"/>
                  </a:solidFill>
                  <a:latin typeface="Arial" pitchFamily="34" charset="0"/>
                </a:rPr>
                <a:t> RPPS</a:t>
              </a:r>
              <a:endParaRPr lang="pt-BR" sz="1400" b="1">
                <a:solidFill>
                  <a:srgbClr val="000099"/>
                </a:solidFill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672" y="960"/>
              <a:ext cx="86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sz="1400" b="1">
                  <a:latin typeface="Arial" pitchFamily="34" charset="0"/>
                </a:rPr>
                <a:t>Solicitação de</a:t>
              </a:r>
            </a:p>
            <a:p>
              <a:r>
                <a:rPr lang="pt-BR" sz="1400" b="1">
                  <a:latin typeface="Arial" pitchFamily="34" charset="0"/>
                </a:rPr>
                <a:t>Requerimento</a:t>
              </a:r>
            </a:p>
          </p:txBody>
        </p:sp>
        <p:pic>
          <p:nvPicPr>
            <p:cNvPr id="14" name="Picture 22" descr="E:\Luiz Basilio\Editoração\outros\image\central concessão\foto1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0" y="1356"/>
              <a:ext cx="482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412" y="1164"/>
              <a:ext cx="5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t-BR" sz="1400" b="1">
                  <a:latin typeface="Arial" pitchFamily="34" charset="0"/>
                </a:rPr>
                <a:t>Críticas</a:t>
              </a:r>
            </a:p>
          </p:txBody>
        </p:sp>
        <p:sp>
          <p:nvSpPr>
            <p:cNvPr id="16" name="Rectangle 32"/>
            <p:cNvSpPr>
              <a:spLocks noChangeArrowheads="1"/>
            </p:cNvSpPr>
            <p:nvPr/>
          </p:nvSpPr>
          <p:spPr bwMode="auto">
            <a:xfrm>
              <a:off x="4321" y="2170"/>
              <a:ext cx="293" cy="13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pt-BR" sz="1400" b="1">
                  <a:solidFill>
                    <a:srgbClr val="000099"/>
                  </a:solidFill>
                  <a:latin typeface="Arial" pitchFamily="34" charset="0"/>
                </a:rPr>
                <a:t> INSS</a:t>
              </a:r>
              <a:endParaRPr lang="pt-BR" sz="1400" b="1">
                <a:solidFill>
                  <a:srgbClr val="000099"/>
                </a:solidFill>
              </a:endParaRPr>
            </a:p>
          </p:txBody>
        </p:sp>
        <p:sp>
          <p:nvSpPr>
            <p:cNvPr id="17" name="Text Box 33"/>
            <p:cNvSpPr txBox="1">
              <a:spLocks noChangeArrowheads="1"/>
            </p:cNvSpPr>
            <p:nvPr/>
          </p:nvSpPr>
          <p:spPr bwMode="auto">
            <a:xfrm>
              <a:off x="3600" y="864"/>
              <a:ext cx="1728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t-BR" sz="1400" b="1">
                  <a:latin typeface="Arial" pitchFamily="34" charset="0"/>
                </a:rPr>
                <a:t>Análise de Requerimento,</a:t>
              </a:r>
            </a:p>
            <a:p>
              <a:pPr algn="ctr"/>
              <a:r>
                <a:rPr lang="pt-BR" sz="1400" b="1">
                  <a:latin typeface="Arial" pitchFamily="34" charset="0"/>
                </a:rPr>
                <a:t>Concessão e Ajuste de </a:t>
              </a:r>
            </a:p>
            <a:p>
              <a:pPr algn="ctr"/>
              <a:r>
                <a:rPr lang="pt-BR" sz="1400" b="1">
                  <a:latin typeface="Arial" pitchFamily="34" charset="0"/>
                </a:rPr>
                <a:t>Compensação Previdenciária</a:t>
              </a:r>
            </a:p>
          </p:txBody>
        </p:sp>
        <p:grpSp>
          <p:nvGrpSpPr>
            <p:cNvPr id="18" name="Group 37"/>
            <p:cNvGrpSpPr>
              <a:grpSpLocks/>
            </p:cNvGrpSpPr>
            <p:nvPr/>
          </p:nvGrpSpPr>
          <p:grpSpPr bwMode="auto">
            <a:xfrm>
              <a:off x="2352" y="2928"/>
              <a:ext cx="758" cy="612"/>
              <a:chOff x="3696" y="2827"/>
              <a:chExt cx="758" cy="612"/>
            </a:xfrm>
          </p:grpSpPr>
          <p:graphicFrame>
            <p:nvGraphicFramePr>
              <p:cNvPr id="27" name="Object 34"/>
              <p:cNvGraphicFramePr>
                <a:graphicFrameLocks noChangeAspect="1"/>
              </p:cNvGraphicFramePr>
              <p:nvPr/>
            </p:nvGraphicFramePr>
            <p:xfrm>
              <a:off x="3792" y="2827"/>
              <a:ext cx="566" cy="5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6" name="Clip" r:id="rId4" imgW="3321050" imgH="2940050" progId="MS_ClipArt_Gallery.2">
                      <p:embed/>
                    </p:oleObj>
                  </mc:Choice>
                  <mc:Fallback>
                    <p:oleObj name="Clip" r:id="rId4" imgW="3321050" imgH="294005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2" y="2827"/>
                            <a:ext cx="566" cy="50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" name="Object 35"/>
              <p:cNvGraphicFramePr>
                <a:graphicFrameLocks noChangeAspect="1"/>
              </p:cNvGraphicFramePr>
              <p:nvPr/>
            </p:nvGraphicFramePr>
            <p:xfrm>
              <a:off x="3696" y="3072"/>
              <a:ext cx="282" cy="3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7" name="Clip" r:id="rId6" imgW="2185988" imgH="2843213" progId="MS_ClipArt_Gallery.2">
                      <p:embed/>
                    </p:oleObj>
                  </mc:Choice>
                  <mc:Fallback>
                    <p:oleObj name="Clip" r:id="rId6" imgW="2185988" imgH="284321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3072"/>
                            <a:ext cx="282" cy="3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Object 36"/>
              <p:cNvGraphicFramePr>
                <a:graphicFrameLocks noChangeAspect="1"/>
              </p:cNvGraphicFramePr>
              <p:nvPr/>
            </p:nvGraphicFramePr>
            <p:xfrm>
              <a:off x="4176" y="3120"/>
              <a:ext cx="278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8" name="Clip" r:id="rId8" imgW="3627438" imgH="3467100" progId="MS_ClipArt_Gallery.2">
                      <p:embed/>
                    </p:oleObj>
                  </mc:Choice>
                  <mc:Fallback>
                    <p:oleObj name="Clip" r:id="rId8" imgW="3627438" imgH="34671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76" y="3120"/>
                            <a:ext cx="278" cy="2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" name="Line 38"/>
            <p:cNvSpPr>
              <a:spLocks noChangeShapeType="1"/>
            </p:cNvSpPr>
            <p:nvPr/>
          </p:nvSpPr>
          <p:spPr bwMode="auto">
            <a:xfrm flipV="1">
              <a:off x="1728" y="1728"/>
              <a:ext cx="6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Line 39"/>
            <p:cNvSpPr>
              <a:spLocks noChangeShapeType="1"/>
            </p:cNvSpPr>
            <p:nvPr/>
          </p:nvSpPr>
          <p:spPr bwMode="auto">
            <a:xfrm flipV="1">
              <a:off x="3024" y="1728"/>
              <a:ext cx="6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Line 40"/>
            <p:cNvSpPr>
              <a:spLocks noChangeShapeType="1"/>
            </p:cNvSpPr>
            <p:nvPr/>
          </p:nvSpPr>
          <p:spPr bwMode="auto">
            <a:xfrm flipH="1">
              <a:off x="3264" y="2208"/>
              <a:ext cx="960" cy="9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aphicFrame>
          <p:nvGraphicFramePr>
            <p:cNvPr id="22" name="Object 44"/>
            <p:cNvGraphicFramePr>
              <a:graphicFrameLocks noChangeAspect="1"/>
            </p:cNvGraphicFramePr>
            <p:nvPr/>
          </p:nvGraphicFramePr>
          <p:xfrm>
            <a:off x="816" y="1321"/>
            <a:ext cx="595" cy="7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9" name="Clip" r:id="rId10" imgW="944575" imgH="1180490" progId="MS_ClipArt_Gallery.2">
                    <p:embed/>
                  </p:oleObj>
                </mc:Choice>
                <mc:Fallback>
                  <p:oleObj name="Clip" r:id="rId10" imgW="944575" imgH="118049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321"/>
                          <a:ext cx="595" cy="7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5"/>
            <p:cNvGraphicFramePr>
              <a:graphicFrameLocks noChangeAspect="1"/>
            </p:cNvGraphicFramePr>
            <p:nvPr/>
          </p:nvGraphicFramePr>
          <p:xfrm>
            <a:off x="3936" y="1320"/>
            <a:ext cx="826" cy="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0" name="Clip" r:id="rId12" imgW="2013509" imgH="1930298" progId="MS_ClipArt_Gallery.2">
                    <p:embed/>
                  </p:oleObj>
                </mc:Choice>
                <mc:Fallback>
                  <p:oleObj name="Clip" r:id="rId12" imgW="2013509" imgH="1930298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1320"/>
                          <a:ext cx="826" cy="7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4316" y="1494"/>
              <a:ext cx="292" cy="17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pt-BR" sz="900" b="1">
                  <a:solidFill>
                    <a:srgbClr val="000099"/>
                  </a:solidFill>
                  <a:latin typeface="Arial" pitchFamily="34" charset="0"/>
                </a:rPr>
                <a:t> POSTO </a:t>
              </a:r>
            </a:p>
            <a:p>
              <a:pPr algn="ctr"/>
              <a:r>
                <a:rPr lang="pt-BR" sz="900" b="1">
                  <a:solidFill>
                    <a:srgbClr val="000099"/>
                  </a:solidFill>
                  <a:latin typeface="Arial" pitchFamily="34" charset="0"/>
                </a:rPr>
                <a:t>INSS</a:t>
              </a:r>
              <a:endParaRPr lang="pt-BR" sz="900" b="1">
                <a:solidFill>
                  <a:srgbClr val="000099"/>
                </a:solidFill>
              </a:endParaRPr>
            </a:p>
          </p:txBody>
        </p:sp>
        <p:sp>
          <p:nvSpPr>
            <p:cNvPr id="25" name="Text Box 54"/>
            <p:cNvSpPr txBox="1">
              <a:spLocks noChangeArrowheads="1"/>
            </p:cNvSpPr>
            <p:nvPr/>
          </p:nvSpPr>
          <p:spPr bwMode="auto">
            <a:xfrm>
              <a:off x="1968" y="3610"/>
              <a:ext cx="1584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pt-BR" sz="1400">
                  <a:latin typeface="Arial" pitchFamily="34" charset="0"/>
                </a:rPr>
                <a:t>O Pagamento Será Creditado Através da Rede Bancária</a:t>
              </a:r>
            </a:p>
          </p:txBody>
        </p:sp>
        <p:sp>
          <p:nvSpPr>
            <p:cNvPr id="26" name="WordArt 56"/>
            <p:cNvSpPr>
              <a:spLocks noChangeArrowheads="1" noChangeShapeType="1" noTextEdit="1"/>
            </p:cNvSpPr>
            <p:nvPr/>
          </p:nvSpPr>
          <p:spPr bwMode="auto">
            <a:xfrm>
              <a:off x="2367" y="2160"/>
              <a:ext cx="720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Left"/>
                <a:lightRig rig="legacyFlat3" dir="b"/>
              </a:scene3d>
              <a:sp3d extrusionH="111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pt-BR" sz="3600" kern="10" spc="72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AAAAA"/>
                      </a:gs>
                      <a:gs pos="50000">
                        <a:srgbClr val="FFFFFF"/>
                      </a:gs>
                      <a:gs pos="100000">
                        <a:srgbClr val="AAAAAA"/>
                      </a:gs>
                    </a:gsLst>
                    <a:lin ang="5400000" scaled="1"/>
                  </a:gradFill>
                  <a:latin typeface="Arial"/>
                  <a:cs typeface="Arial"/>
                </a:rPr>
                <a:t>DATAPREV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238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063" y="3284984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Aspectos Tecnológicos – João Ricardo Oliveira – Diretor TI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6524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555776" y="274638"/>
            <a:ext cx="6131024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Modernização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na Tecnologia da Informação da Ageprev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051720" y="2771055"/>
            <a:ext cx="4608513" cy="39703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409293" y="2545159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Comic Sans MS" pitchFamily="66" charset="0"/>
              </a:rPr>
              <a:t>AGEPREV-MS</a:t>
            </a:r>
            <a:endParaRPr lang="pt-BR" sz="1400" b="1" dirty="0">
              <a:latin typeface="Comic Sans MS" pitchFamily="66" charset="0"/>
            </a:endParaRPr>
          </a:p>
        </p:txBody>
      </p:sp>
      <p:pic>
        <p:nvPicPr>
          <p:cNvPr id="32" name="Imagem 31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sp>
        <p:nvSpPr>
          <p:cNvPr id="9" name="Fluxograma: Armazenamento de acesso direto 8"/>
          <p:cNvSpPr/>
          <p:nvPr/>
        </p:nvSpPr>
        <p:spPr>
          <a:xfrm>
            <a:off x="5148064" y="4039344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220072" y="43273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Folha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165377" y="1227330"/>
            <a:ext cx="385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Antique Olive" pitchFamily="34" charset="0"/>
              </a:rPr>
              <a:t>Antes</a:t>
            </a:r>
            <a:endParaRPr lang="pt-BR" sz="2800" dirty="0">
              <a:solidFill>
                <a:srgbClr val="FF0000"/>
              </a:solidFill>
              <a:latin typeface="Antique Olive" pitchFamily="34" charset="0"/>
            </a:endParaRPr>
          </a:p>
        </p:txBody>
      </p:sp>
      <p:sp>
        <p:nvSpPr>
          <p:cNvPr id="12" name="Fluxograma: Armazenamento de acesso direto 11"/>
          <p:cNvSpPr/>
          <p:nvPr/>
        </p:nvSpPr>
        <p:spPr>
          <a:xfrm>
            <a:off x="3657600" y="4327376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595699" y="4581128"/>
            <a:ext cx="112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SISTCOP</a:t>
            </a:r>
            <a:endParaRPr lang="pt-BR" dirty="0"/>
          </a:p>
        </p:txBody>
      </p:sp>
      <p:sp>
        <p:nvSpPr>
          <p:cNvPr id="14" name="Fluxograma: Armazenamento de acesso direto 13"/>
          <p:cNvSpPr/>
          <p:nvPr/>
        </p:nvSpPr>
        <p:spPr>
          <a:xfrm>
            <a:off x="5054352" y="2924944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Armazenamento de acesso direto 14"/>
          <p:cNvSpPr/>
          <p:nvPr/>
        </p:nvSpPr>
        <p:spPr>
          <a:xfrm>
            <a:off x="3563888" y="3212976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739715" y="3429000"/>
            <a:ext cx="112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Média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179875" y="3212976"/>
            <a:ext cx="112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Olhinho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32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555776" y="274638"/>
            <a:ext cx="6131024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Modernização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na Tecnologia da Informação da Ageprev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32" name="Imagem 31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  <p:grpSp>
        <p:nvGrpSpPr>
          <p:cNvPr id="41" name="Grupo 40"/>
          <p:cNvGrpSpPr/>
          <p:nvPr/>
        </p:nvGrpSpPr>
        <p:grpSpPr>
          <a:xfrm>
            <a:off x="611560" y="1340768"/>
            <a:ext cx="8532440" cy="5400600"/>
            <a:chOff x="611560" y="1340768"/>
            <a:chExt cx="8532440" cy="5400600"/>
          </a:xfrm>
        </p:grpSpPr>
        <p:sp>
          <p:nvSpPr>
            <p:cNvPr id="20" name="CaixaDeTexto 19"/>
            <p:cNvSpPr txBox="1"/>
            <p:nvPr/>
          </p:nvSpPr>
          <p:spPr>
            <a:xfrm>
              <a:off x="2051720" y="1900910"/>
              <a:ext cx="1440160" cy="534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Cadastro +</a:t>
              </a:r>
            </a:p>
            <a:p>
              <a:r>
                <a:rPr lang="pt-BR" dirty="0" smtClean="0"/>
                <a:t> Folha</a:t>
              </a:r>
              <a:endParaRPr lang="pt-BR" dirty="0"/>
            </a:p>
          </p:txBody>
        </p:sp>
        <p:grpSp>
          <p:nvGrpSpPr>
            <p:cNvPr id="40" name="Grupo 39"/>
            <p:cNvGrpSpPr/>
            <p:nvPr/>
          </p:nvGrpSpPr>
          <p:grpSpPr>
            <a:xfrm>
              <a:off x="611560" y="1340768"/>
              <a:ext cx="8532440" cy="5400600"/>
              <a:chOff x="611560" y="1340768"/>
              <a:chExt cx="8532440" cy="5400600"/>
            </a:xfrm>
          </p:grpSpPr>
          <p:grpSp>
            <p:nvGrpSpPr>
              <p:cNvPr id="23" name="Grupo 22"/>
              <p:cNvGrpSpPr/>
              <p:nvPr/>
            </p:nvGrpSpPr>
            <p:grpSpPr>
              <a:xfrm>
                <a:off x="2051720" y="2564904"/>
                <a:ext cx="4608513" cy="4176464"/>
                <a:chOff x="2051720" y="2564904"/>
                <a:chExt cx="4608513" cy="4176464"/>
              </a:xfrm>
            </p:grpSpPr>
            <p:sp>
              <p:nvSpPr>
                <p:cNvPr id="3" name="Retângulo de cantos arredondados 2"/>
                <p:cNvSpPr/>
                <p:nvPr/>
              </p:nvSpPr>
              <p:spPr>
                <a:xfrm>
                  <a:off x="2051720" y="2780928"/>
                  <a:ext cx="4608513" cy="396044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7" name="CaixaDeTexto 6"/>
                <p:cNvSpPr txBox="1"/>
                <p:nvPr/>
              </p:nvSpPr>
              <p:spPr>
                <a:xfrm>
                  <a:off x="2409293" y="2564904"/>
                  <a:ext cx="15121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400" b="1" dirty="0" smtClean="0">
                      <a:latin typeface="Comic Sans MS" pitchFamily="66" charset="0"/>
                    </a:rPr>
                    <a:t>AGEPREV-MS</a:t>
                  </a:r>
                  <a:endParaRPr lang="pt-BR" sz="1400" b="1" dirty="0"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4" name="Grupo 9"/>
              <p:cNvGrpSpPr/>
              <p:nvPr/>
            </p:nvGrpSpPr>
            <p:grpSpPr>
              <a:xfrm>
                <a:off x="4860032" y="5404340"/>
                <a:ext cx="1418456" cy="901824"/>
                <a:chOff x="4606431" y="3212976"/>
                <a:chExt cx="1418456" cy="901824"/>
              </a:xfrm>
            </p:grpSpPr>
            <p:sp>
              <p:nvSpPr>
                <p:cNvPr id="5" name="Fluxograma: Armazenamento de acesso direto 4"/>
                <p:cNvSpPr/>
                <p:nvPr/>
              </p:nvSpPr>
              <p:spPr>
                <a:xfrm>
                  <a:off x="4606431" y="3212976"/>
                  <a:ext cx="1418456" cy="901824"/>
                </a:xfrm>
                <a:prstGeom prst="flowChartMagneticDru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" name="CaixaDeTexto 5"/>
                <p:cNvSpPr txBox="1"/>
                <p:nvPr/>
              </p:nvSpPr>
              <p:spPr>
                <a:xfrm>
                  <a:off x="4678439" y="3501008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dirty="0" smtClean="0"/>
                    <a:t>SIPREV</a:t>
                  </a:r>
                  <a:endParaRPr lang="pt-BR" dirty="0"/>
                </a:p>
              </p:txBody>
            </p:sp>
          </p:grpSp>
          <p:graphicFrame>
            <p:nvGraphicFramePr>
              <p:cNvPr id="8" name="Diagrama 7"/>
              <p:cNvGraphicFramePr/>
              <p:nvPr>
                <p:extLst>
                  <p:ext uri="{D42A27DB-BD31-4B8C-83A1-F6EECF244321}">
                    <p14:modId xmlns:p14="http://schemas.microsoft.com/office/powerpoint/2010/main" val="3991789809"/>
                  </p:ext>
                </p:extLst>
              </p:nvPr>
            </p:nvGraphicFramePr>
            <p:xfrm>
              <a:off x="611560" y="1340768"/>
              <a:ext cx="1080120" cy="51125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pSp>
            <p:nvGrpSpPr>
              <p:cNvPr id="12" name="Grupo 32"/>
              <p:cNvGrpSpPr/>
              <p:nvPr/>
            </p:nvGrpSpPr>
            <p:grpSpPr>
              <a:xfrm>
                <a:off x="7020272" y="4797152"/>
                <a:ext cx="2123728" cy="1168896"/>
                <a:chOff x="3140224" y="1421160"/>
                <a:chExt cx="4586909" cy="2448272"/>
              </a:xfrm>
            </p:grpSpPr>
            <p:pic>
              <p:nvPicPr>
                <p:cNvPr id="13" name="Picture 4" descr="C:\Users\JOLIVE~1\AppData\Local\Temp\MC900432591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3140224" y="1421160"/>
                  <a:ext cx="4586909" cy="244827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4" name="Picture 3" descr="C:\Users\JOLIVE~1\AppData\Local\Temp\MP900309261.JPG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4724400" y="2501280"/>
                  <a:ext cx="1008112" cy="661994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24" name="Grupo 23"/>
              <p:cNvGrpSpPr/>
              <p:nvPr/>
            </p:nvGrpSpPr>
            <p:grpSpPr>
              <a:xfrm>
                <a:off x="7703840" y="2276872"/>
                <a:ext cx="1440160" cy="1105272"/>
                <a:chOff x="7703840" y="2276872"/>
                <a:chExt cx="1440160" cy="1105272"/>
              </a:xfrm>
            </p:grpSpPr>
            <p:pic>
              <p:nvPicPr>
                <p:cNvPr id="15" name="Picture 8"/>
                <p:cNvPicPr>
                  <a:picLocks noChangeAspect="1" noChangeArrowheads="1"/>
                </p:cNvPicPr>
                <p:nvPr/>
              </p:nvPicPr>
              <p:blipFill>
                <a:blip r:embed="rId10" cstate="print"/>
                <a:srcRect/>
                <a:stretch>
                  <a:fillRect/>
                </a:stretch>
              </p:blipFill>
              <p:spPr bwMode="auto">
                <a:xfrm>
                  <a:off x="7775848" y="2564904"/>
                  <a:ext cx="1328015" cy="817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" name="CaixaDeTexto 15"/>
                <p:cNvSpPr txBox="1"/>
                <p:nvPr/>
              </p:nvSpPr>
              <p:spPr>
                <a:xfrm>
                  <a:off x="7703840" y="2276872"/>
                  <a:ext cx="14401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dirty="0" smtClean="0"/>
                    <a:t>CNIS/MPS</a:t>
                  </a:r>
                  <a:endParaRPr lang="pt-BR" dirty="0"/>
                </a:p>
              </p:txBody>
            </p:sp>
          </p:grpSp>
          <p:sp>
            <p:nvSpPr>
              <p:cNvPr id="17" name="CaixaDeTexto 16"/>
              <p:cNvSpPr txBox="1"/>
              <p:nvPr/>
            </p:nvSpPr>
            <p:spPr>
              <a:xfrm>
                <a:off x="5292080" y="5085184"/>
                <a:ext cx="20162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/>
                  <a:t>Cadastro + Folha</a:t>
                </a:r>
                <a:endParaRPr lang="pt-BR" dirty="0"/>
              </a:p>
            </p:txBody>
          </p:sp>
          <p:cxnSp>
            <p:nvCxnSpPr>
              <p:cNvPr id="21" name="Conector de seta reta 20"/>
              <p:cNvCxnSpPr/>
              <p:nvPr/>
            </p:nvCxnSpPr>
            <p:spPr>
              <a:xfrm flipV="1">
                <a:off x="1907704" y="2204864"/>
                <a:ext cx="1512168" cy="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ector reto 21"/>
              <p:cNvCxnSpPr/>
              <p:nvPr/>
            </p:nvCxnSpPr>
            <p:spPr>
              <a:xfrm>
                <a:off x="1907704" y="1700808"/>
                <a:ext cx="0" cy="44644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" name="Grupo 38"/>
              <p:cNvGrpSpPr/>
              <p:nvPr/>
            </p:nvGrpSpPr>
            <p:grpSpPr>
              <a:xfrm>
                <a:off x="3140225" y="1628800"/>
                <a:ext cx="3520008" cy="1200708"/>
                <a:chOff x="3140225" y="1628800"/>
                <a:chExt cx="3520008" cy="1200708"/>
              </a:xfrm>
            </p:grpSpPr>
            <p:grpSp>
              <p:nvGrpSpPr>
                <p:cNvPr id="19" name="Grupo 18"/>
                <p:cNvGrpSpPr/>
                <p:nvPr/>
              </p:nvGrpSpPr>
              <p:grpSpPr>
                <a:xfrm>
                  <a:off x="3140225" y="1628800"/>
                  <a:ext cx="3520008" cy="1200708"/>
                  <a:chOff x="3140225" y="1628800"/>
                  <a:chExt cx="3520008" cy="1200708"/>
                </a:xfrm>
              </p:grpSpPr>
              <p:pic>
                <p:nvPicPr>
                  <p:cNvPr id="10" name="Picture 4" descr="C:\Users\JOLIVE~1\AppData\Local\Temp\MC900432591.PNG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/>
                  <a:srcRect/>
                  <a:stretch>
                    <a:fillRect/>
                  </a:stretch>
                </p:blipFill>
                <p:spPr bwMode="auto">
                  <a:xfrm>
                    <a:off x="3140225" y="1628800"/>
                    <a:ext cx="3520008" cy="1200708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11" name="Picture 3" descr="C:\Users\JOLIVE~1\AppData\Local\Temp\MP900309261.JPG"/>
                  <p:cNvPicPr>
                    <a:picLocks noChangeAspect="1" noChangeArrowheads="1"/>
                  </p:cNvPicPr>
                  <p:nvPr/>
                </p:nvPicPr>
                <p:blipFill>
                  <a:blip r:embed="rId9" cstate="print"/>
                  <a:srcRect/>
                  <a:stretch>
                    <a:fillRect/>
                  </a:stretch>
                </p:blipFill>
                <p:spPr bwMode="auto">
                  <a:xfrm>
                    <a:off x="4662468" y="1844824"/>
                    <a:ext cx="773628" cy="566909"/>
                  </a:xfrm>
                  <a:prstGeom prst="rect">
                    <a:avLst/>
                  </a:prstGeom>
                  <a:noFill/>
                </p:spPr>
              </p:pic>
            </p:grpSp>
            <p:cxnSp>
              <p:nvCxnSpPr>
                <p:cNvPr id="25" name="Conector de seta reta 24"/>
                <p:cNvCxnSpPr/>
                <p:nvPr/>
              </p:nvCxnSpPr>
              <p:spPr>
                <a:xfrm>
                  <a:off x="4724400" y="2564904"/>
                  <a:ext cx="0" cy="25622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Conector de seta reta 25"/>
              <p:cNvCxnSpPr/>
              <p:nvPr/>
            </p:nvCxnSpPr>
            <p:spPr>
              <a:xfrm>
                <a:off x="6660233" y="5436841"/>
                <a:ext cx="504055" cy="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de seta reta 26"/>
              <p:cNvCxnSpPr/>
              <p:nvPr/>
            </p:nvCxnSpPr>
            <p:spPr>
              <a:xfrm flipH="1" flipV="1">
                <a:off x="6228184" y="5805264"/>
                <a:ext cx="1088506" cy="838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de seta reta 27"/>
              <p:cNvCxnSpPr>
                <a:stCxn id="15" idx="2"/>
              </p:cNvCxnSpPr>
              <p:nvPr/>
            </p:nvCxnSpPr>
            <p:spPr>
              <a:xfrm flipH="1">
                <a:off x="8220495" y="3382144"/>
                <a:ext cx="219361" cy="1559024"/>
              </a:xfrm>
              <a:prstGeom prst="straightConnector1">
                <a:avLst/>
              </a:prstGeom>
              <a:ln w="5080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upo 9"/>
              <p:cNvGrpSpPr/>
              <p:nvPr/>
            </p:nvGrpSpPr>
            <p:grpSpPr>
              <a:xfrm>
                <a:off x="5148064" y="4039344"/>
                <a:ext cx="1418456" cy="901824"/>
                <a:chOff x="3995936" y="3212976"/>
                <a:chExt cx="1418456" cy="901824"/>
              </a:xfrm>
            </p:grpSpPr>
            <p:sp>
              <p:nvSpPr>
                <p:cNvPr id="30" name="Fluxograma: Armazenamento de acesso direto 29"/>
                <p:cNvSpPr/>
                <p:nvPr/>
              </p:nvSpPr>
              <p:spPr>
                <a:xfrm>
                  <a:off x="3995936" y="3212976"/>
                  <a:ext cx="1418456" cy="901824"/>
                </a:xfrm>
                <a:prstGeom prst="flowChartMagneticDru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1" name="CaixaDeTexto 30"/>
                <p:cNvSpPr txBox="1"/>
                <p:nvPr/>
              </p:nvSpPr>
              <p:spPr>
                <a:xfrm>
                  <a:off x="4067944" y="3501008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dirty="0" smtClean="0"/>
                    <a:t>Folha</a:t>
                  </a:r>
                  <a:endParaRPr lang="pt-BR" dirty="0"/>
                </a:p>
              </p:txBody>
            </p:sp>
          </p:grpSp>
          <p:grpSp>
            <p:nvGrpSpPr>
              <p:cNvPr id="33" name="Grupo 9"/>
              <p:cNvGrpSpPr/>
              <p:nvPr/>
            </p:nvGrpSpPr>
            <p:grpSpPr>
              <a:xfrm>
                <a:off x="2145432" y="4047728"/>
                <a:ext cx="1418456" cy="901824"/>
                <a:chOff x="3541203" y="3212976"/>
                <a:chExt cx="1418456" cy="901824"/>
              </a:xfrm>
            </p:grpSpPr>
            <p:sp>
              <p:nvSpPr>
                <p:cNvPr id="34" name="Fluxograma: Armazenamento de acesso direto 33"/>
                <p:cNvSpPr/>
                <p:nvPr/>
              </p:nvSpPr>
              <p:spPr>
                <a:xfrm>
                  <a:off x="3541203" y="3212976"/>
                  <a:ext cx="1418456" cy="901824"/>
                </a:xfrm>
                <a:prstGeom prst="flowChartMagneticDru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5" name="CaixaDeTexto 34"/>
                <p:cNvSpPr txBox="1"/>
                <p:nvPr/>
              </p:nvSpPr>
              <p:spPr>
                <a:xfrm>
                  <a:off x="3663515" y="3501008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dirty="0" err="1" smtClean="0"/>
                    <a:t>SISOBI</a:t>
                  </a:r>
                  <a:endParaRPr lang="pt-BR" dirty="0"/>
                </a:p>
              </p:txBody>
            </p:sp>
          </p:grpSp>
          <p:grpSp>
            <p:nvGrpSpPr>
              <p:cNvPr id="36" name="Grupo 9"/>
              <p:cNvGrpSpPr/>
              <p:nvPr/>
            </p:nvGrpSpPr>
            <p:grpSpPr>
              <a:xfrm>
                <a:off x="2073424" y="5013176"/>
                <a:ext cx="1418456" cy="901824"/>
                <a:chOff x="3491880" y="2818656"/>
                <a:chExt cx="1418456" cy="901824"/>
              </a:xfrm>
            </p:grpSpPr>
            <p:sp>
              <p:nvSpPr>
                <p:cNvPr id="37" name="Fluxograma: Armazenamento de acesso direto 36"/>
                <p:cNvSpPr/>
                <p:nvPr/>
              </p:nvSpPr>
              <p:spPr>
                <a:xfrm>
                  <a:off x="3491880" y="2818656"/>
                  <a:ext cx="1418456" cy="901824"/>
                </a:xfrm>
                <a:prstGeom prst="flowChartMagneticDrum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8" name="CaixaDeTexto 37"/>
                <p:cNvSpPr txBox="1"/>
                <p:nvPr/>
              </p:nvSpPr>
              <p:spPr>
                <a:xfrm>
                  <a:off x="3563888" y="3106688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dirty="0" smtClean="0"/>
                    <a:t>GAIP</a:t>
                  </a:r>
                  <a:endParaRPr lang="pt-BR" dirty="0"/>
                </a:p>
              </p:txBody>
            </p:sp>
          </p:grpSp>
        </p:grpSp>
      </p:grpSp>
      <p:sp>
        <p:nvSpPr>
          <p:cNvPr id="18" name="CaixaDeTexto 17"/>
          <p:cNvSpPr txBox="1"/>
          <p:nvPr/>
        </p:nvSpPr>
        <p:spPr>
          <a:xfrm>
            <a:off x="6228184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Batimentos</a:t>
            </a:r>
            <a:endParaRPr lang="pt-BR" dirty="0"/>
          </a:p>
        </p:txBody>
      </p:sp>
      <p:sp>
        <p:nvSpPr>
          <p:cNvPr id="43" name="Fluxograma: Armazenamento de acesso direto 42"/>
          <p:cNvSpPr/>
          <p:nvPr/>
        </p:nvSpPr>
        <p:spPr>
          <a:xfrm>
            <a:off x="3657600" y="4327376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/>
          <p:cNvSpPr txBox="1"/>
          <p:nvPr/>
        </p:nvSpPr>
        <p:spPr>
          <a:xfrm>
            <a:off x="3165377" y="1227330"/>
            <a:ext cx="385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Antique Olive" pitchFamily="34" charset="0"/>
              </a:rPr>
              <a:t>Depois - Hoje</a:t>
            </a:r>
            <a:endParaRPr lang="pt-BR" sz="2800" dirty="0">
              <a:solidFill>
                <a:srgbClr val="FF0000"/>
              </a:solidFill>
              <a:latin typeface="Antique Olive" pitchFamily="34" charset="0"/>
            </a:endParaRPr>
          </a:p>
        </p:txBody>
      </p:sp>
      <p:sp>
        <p:nvSpPr>
          <p:cNvPr id="46" name="Fluxograma: Armazenamento de acesso direto 45"/>
          <p:cNvSpPr/>
          <p:nvPr/>
        </p:nvSpPr>
        <p:spPr>
          <a:xfrm>
            <a:off x="3347864" y="5805264"/>
            <a:ext cx="1418456" cy="901824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3419872" y="609329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Fale Conosco</a:t>
            </a:r>
            <a:endParaRPr lang="pt-BR" dirty="0"/>
          </a:p>
        </p:txBody>
      </p:sp>
      <p:sp>
        <p:nvSpPr>
          <p:cNvPr id="50" name="Fluxograma: Armazenamento de acesso direto 49"/>
          <p:cNvSpPr/>
          <p:nvPr/>
        </p:nvSpPr>
        <p:spPr>
          <a:xfrm>
            <a:off x="5054352" y="2924944"/>
            <a:ext cx="1418456" cy="901824"/>
          </a:xfrm>
          <a:prstGeom prst="flowChartMagneticDrum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Fluxograma: Armazenamento de acesso direto 50"/>
          <p:cNvSpPr/>
          <p:nvPr/>
        </p:nvSpPr>
        <p:spPr>
          <a:xfrm>
            <a:off x="3563888" y="3212976"/>
            <a:ext cx="1418456" cy="901824"/>
          </a:xfrm>
          <a:prstGeom prst="flowChartMagneticDrum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3739715" y="3429000"/>
            <a:ext cx="112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Média</a:t>
            </a:r>
            <a:endParaRPr lang="pt-BR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5076056" y="3212976"/>
            <a:ext cx="1490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SGIFASO</a:t>
            </a:r>
            <a:endParaRPr lang="pt-BR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3595699" y="4581128"/>
            <a:ext cx="112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SISTCOP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75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3284984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Aspectos Institucionais – Nelson </a:t>
            </a:r>
            <a:r>
              <a:rPr lang="pt-BR" sz="2400" b="1" dirty="0" err="1" smtClean="0"/>
              <a:t>Tobaru</a:t>
            </a:r>
            <a:r>
              <a:rPr lang="pt-BR" sz="2400" b="1" dirty="0" smtClean="0"/>
              <a:t> – Presidente Ageprev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836711"/>
            <a:ext cx="9144000" cy="416564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79512" y="5301208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Aberto à dúvidas</a:t>
            </a:r>
            <a:endParaRPr lang="pt-BR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7063" y="3284984"/>
            <a:ext cx="893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Aspectos Jurídicos – Renata Machado – Procuradora</a:t>
            </a:r>
            <a:endParaRPr lang="pt-BR" sz="24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51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b="1" u="sng" dirty="0"/>
              <a:t>Lei Previdenciária Estadual nº 3.150/2005</a:t>
            </a:r>
            <a:r>
              <a:rPr lang="pt-BR" dirty="0"/>
              <a:t>:</a:t>
            </a:r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Art. 28. </a:t>
            </a:r>
            <a:r>
              <a:rPr lang="pt-BR" b="1" u="sng" dirty="0"/>
              <a:t>As contribuições obrigatórias dos segurados afastados ou licenciados sem vencimentos serão feitas à AGEPREV, com base na remuneração-de-contribuição do cargo ocupado, e corresponderá ao somatório da cota do segurado mais a cota patronal</a:t>
            </a:r>
            <a:r>
              <a:rPr lang="pt-BR" dirty="0"/>
              <a:t>. </a:t>
            </a:r>
            <a:r>
              <a:rPr lang="pt-BR" u="sng" dirty="0">
                <a:hlinkClick r:id="rId2"/>
              </a:rPr>
              <a:t>(redação dada pela Lei nº 3.545, de 17 de julho de 2008)</a:t>
            </a: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§ 1º Caberá ao órgão ou entidade que receber o segurado cedido sem ônus para a origem, recolher diretamente à AGEPREV, nos termos do § 2º do art. 13 da Lei Federal nº 8.213, de 24 de julho de 1991, com redação dada pela Lei Federal nº 9.876, de 26 de novembro de 1999, a contribuição do segurado e a cota patronal. </a:t>
            </a:r>
            <a:r>
              <a:rPr lang="pt-BR" u="sng" dirty="0">
                <a:hlinkClick r:id="rId2"/>
              </a:rPr>
              <a:t>(redação dada pela Lei nº 3.545, de 17 de julho de 2008)</a:t>
            </a: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§ 2° O recolhimento opera-se até o décimo dia útil do mês </a:t>
            </a:r>
            <a:r>
              <a:rPr lang="pt-BR" dirty="0" err="1"/>
              <a:t>subseqüente</a:t>
            </a:r>
            <a:r>
              <a:rPr lang="pt-BR" dirty="0"/>
              <a:t> ao da ocorrência do respectivo fato gerador, sujeitando-se no caso de atraso às regras de multa, juros e correção fixadas nesta Lei.</a:t>
            </a:r>
          </a:p>
          <a:p>
            <a:pPr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b="1" u="sng" dirty="0"/>
              <a:t>§ 3° Ao segurado afastado em licença sem remuneração cabe promover o recolhimento das contribuições previdenciárias na forma deste artigo</a:t>
            </a:r>
            <a:r>
              <a:rPr lang="pt-BR" dirty="0"/>
              <a:t>.</a:t>
            </a:r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1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1400" dirty="0"/>
              <a:t>De acordo com o disposto no art. 1º-A da Lei nº 9.717, de 1998, o servidor titular de cargo efetivo da União, dos Estados, do Distrito Federal e dos Municípios, filiado a regime próprio, quando cedido a órgão ou entidade de outro ente da federação, </a:t>
            </a:r>
            <a:r>
              <a:rPr lang="pt-BR" sz="1400" b="1" dirty="0"/>
              <a:t>com ou sem ônus para o cessionário, licenciado ou afastado</a:t>
            </a:r>
            <a:r>
              <a:rPr lang="pt-BR" sz="1400" dirty="0"/>
              <a:t> permanecerá vinculado ao regime de origem. Veja o que dispõe a respeito o art. 13 da </a:t>
            </a:r>
            <a:r>
              <a:rPr lang="pt-BR" sz="1400" dirty="0" err="1"/>
              <a:t>ON</a:t>
            </a:r>
            <a:r>
              <a:rPr lang="pt-BR" sz="1400" dirty="0"/>
              <a:t> </a:t>
            </a:r>
            <a:r>
              <a:rPr lang="pt-BR" sz="1400" dirty="0" err="1"/>
              <a:t>SPS</a:t>
            </a:r>
            <a:r>
              <a:rPr lang="pt-BR" sz="1400" dirty="0"/>
              <a:t> nº 02, de 2009:</a:t>
            </a:r>
          </a:p>
          <a:p>
            <a:pPr algn="just"/>
            <a:endParaRPr lang="pt-BR" sz="1400" dirty="0"/>
          </a:p>
          <a:p>
            <a:pPr algn="just">
              <a:buNone/>
            </a:pPr>
            <a:r>
              <a:rPr lang="pt-BR" sz="1400" b="1" dirty="0"/>
              <a:t>	“Art. 13.</a:t>
            </a:r>
            <a:r>
              <a:rPr lang="pt-BR" sz="1400" dirty="0"/>
              <a:t>  O servidor público titular de cargo efetivo da União, dos Estados, do Distrito Federal e dos Municípios, </a:t>
            </a:r>
            <a:r>
              <a:rPr lang="pt-BR" sz="1400" b="1" u="sng" dirty="0"/>
              <a:t>mantém o vínculo ao regime previdenciário </a:t>
            </a:r>
            <a:r>
              <a:rPr lang="pt-BR" sz="1400" dirty="0"/>
              <a:t>adotado pelo ente do qual é servidor nas seguintes situações:</a:t>
            </a:r>
          </a:p>
          <a:p>
            <a:pPr algn="just">
              <a:buNone/>
            </a:pPr>
            <a:r>
              <a:rPr lang="pt-BR" sz="1400" b="1" dirty="0"/>
              <a:t>	I -</a:t>
            </a:r>
            <a:r>
              <a:rPr lang="pt-BR" sz="1400" dirty="0"/>
              <a:t> quando cedido, com ou sem ônus para o cessionário, a órgão ou entidade da administração direta ou indireta de quaisquer dos entes federativos;</a:t>
            </a:r>
          </a:p>
          <a:p>
            <a:pPr algn="just">
              <a:buNone/>
            </a:pPr>
            <a:r>
              <a:rPr lang="pt-BR" sz="1400" b="1" dirty="0"/>
              <a:t>	II -</a:t>
            </a:r>
            <a:r>
              <a:rPr lang="pt-BR" sz="1400" dirty="0"/>
              <a:t> quando licenciado;</a:t>
            </a:r>
          </a:p>
          <a:p>
            <a:pPr algn="just">
              <a:buNone/>
            </a:pPr>
            <a:r>
              <a:rPr lang="pt-BR" sz="1400" b="1" dirty="0"/>
              <a:t>	</a:t>
            </a:r>
            <a:r>
              <a:rPr lang="pt-BR" sz="1400" b="1" dirty="0" err="1"/>
              <a:t>III</a:t>
            </a:r>
            <a:r>
              <a:rPr lang="pt-BR" sz="1400" b="1" dirty="0"/>
              <a:t> -</a:t>
            </a:r>
            <a:r>
              <a:rPr lang="pt-BR" sz="1400" dirty="0"/>
              <a:t> durante o afastamento do cargo efetivo para o exercício de mandato eletivo em quaisquer dos entes federativos; e</a:t>
            </a:r>
          </a:p>
          <a:p>
            <a:pPr algn="just">
              <a:buNone/>
            </a:pPr>
            <a:r>
              <a:rPr lang="pt-BR" sz="1400" b="1" dirty="0"/>
              <a:t>	</a:t>
            </a:r>
            <a:r>
              <a:rPr lang="pt-BR" sz="1400" b="1" dirty="0" err="1"/>
              <a:t>IV</a:t>
            </a:r>
            <a:r>
              <a:rPr lang="pt-BR" sz="1400" b="1" dirty="0"/>
              <a:t> -</a:t>
            </a:r>
            <a:r>
              <a:rPr lang="pt-BR" sz="1400" dirty="0"/>
              <a:t> durante o afastamento do país por cessão ou licenciamento com remuneração.</a:t>
            </a:r>
          </a:p>
          <a:p>
            <a:pPr algn="just">
              <a:buNone/>
            </a:pPr>
            <a:r>
              <a:rPr lang="pt-BR" sz="1400" b="1" dirty="0"/>
              <a:t>	§ 1º</a:t>
            </a:r>
            <a:r>
              <a:rPr lang="pt-BR" sz="1400" dirty="0"/>
              <a:t>  O recolhimento das contribuições relativas aos servidores cedidos, afastados e licenciados observará ao disposto nos </a:t>
            </a:r>
            <a:r>
              <a:rPr lang="pt-BR" sz="1400" dirty="0" err="1"/>
              <a:t>arts</a:t>
            </a:r>
            <a:r>
              <a:rPr lang="pt-BR" sz="1400" dirty="0"/>
              <a:t>. 31 a 35.</a:t>
            </a:r>
          </a:p>
          <a:p>
            <a:pPr algn="just">
              <a:buNone/>
            </a:pPr>
            <a:r>
              <a:rPr lang="pt-BR" sz="1400" b="1" dirty="0"/>
              <a:t>	§ 2º</a:t>
            </a:r>
            <a:r>
              <a:rPr lang="pt-BR" sz="1400" dirty="0"/>
              <a:t>  O segurado de </a:t>
            </a:r>
            <a:r>
              <a:rPr lang="pt-BR" sz="1400" dirty="0" err="1"/>
              <a:t>RPPS</a:t>
            </a:r>
            <a:r>
              <a:rPr lang="pt-BR" sz="1400" dirty="0"/>
              <a:t>, investido de mandato de Vereador, que exerça, concomitantemente, o cargo efetivo e o mandato filia-se ao </a:t>
            </a:r>
            <a:r>
              <a:rPr lang="pt-BR" sz="1400" dirty="0" err="1"/>
              <a:t>RPPS</a:t>
            </a:r>
            <a:r>
              <a:rPr lang="pt-BR" sz="1400" dirty="0"/>
              <a:t>, pelo cargo efetivo, e ao </a:t>
            </a:r>
            <a:r>
              <a:rPr lang="pt-BR" sz="1400" dirty="0" err="1"/>
              <a:t>RGPS</a:t>
            </a:r>
            <a:r>
              <a:rPr lang="pt-BR" sz="1400" dirty="0"/>
              <a:t>, pelo mandato eletivo.”</a:t>
            </a:r>
          </a:p>
          <a:p>
            <a:pPr algn="just">
              <a:buNone/>
            </a:pPr>
            <a:r>
              <a:rPr lang="pt-BR" sz="1400" dirty="0"/>
              <a:t> </a:t>
            </a:r>
          </a:p>
          <a:p>
            <a:pPr algn="just">
              <a:buNone/>
            </a:pPr>
            <a:r>
              <a:rPr lang="pt-BR" sz="1400" dirty="0"/>
              <a:t>            </a:t>
            </a:r>
            <a:r>
              <a:rPr lang="pt-BR" sz="1400" b="1" u="sng" dirty="0"/>
              <a:t>Portanto, quanto ao servidor licenciado, a manutenção do vínculo e do recolhimento ao regime próprio de origem é obrigatória - a vinculação previdenciária é garantida por lei e o regime contributivo</a:t>
            </a:r>
            <a:r>
              <a:rPr lang="pt-BR" sz="1400" dirty="0"/>
              <a:t>. 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5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dirty="0" smtClean="0"/>
              <a:t>“</a:t>
            </a:r>
            <a:r>
              <a:rPr lang="pt-BR" dirty="0"/>
              <a:t>Art. 154</a:t>
            </a:r>
            <a:r>
              <a:rPr lang="pt-BR" b="1" u="sng" dirty="0"/>
              <a:t>. A critério da Administração</a:t>
            </a:r>
            <a:r>
              <a:rPr lang="pt-BR" dirty="0"/>
              <a:t>, ao funcionário estável </a:t>
            </a:r>
            <a:r>
              <a:rPr lang="pt-BR" b="1" u="sng" dirty="0"/>
              <a:t>poderá</a:t>
            </a:r>
            <a:r>
              <a:rPr lang="pt-BR" dirty="0"/>
              <a:t> ser concedida licença para tratar de assuntos de interesse particular pelo prazo de três anos consecutivos, sem remuneração, prorrogável segundo o interesse público. </a:t>
            </a:r>
          </a:p>
          <a:p>
            <a:pPr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§ 1º A licença poderá ser interrompida a qualquer tempo, por iniciativa do servidor</a:t>
            </a:r>
          </a:p>
          <a:p>
            <a:pPr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§ 2º Na hipótese do parágrafo anterior, o servidor deverá comunicar à administração, com antecedência mínima de quinze dias, a interrupção da licença. </a:t>
            </a:r>
          </a:p>
          <a:p>
            <a:pPr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b="1" u="sng" dirty="0"/>
              <a:t>§ 3º O servidor em licença para o trato de interesse particular deverá contribuir para o sistema da previdência social do Estado, com base na última remuneração-de-contribuição, em valor correspondente à sua parcela acrescida da parte referente à contribuição do seu órgão de lotação, sob pena de desconto dos períodos de omissão na apuração dos requisitos para sua aposentadoria ou concessão de pensão aos seus dependentes. </a:t>
            </a:r>
          </a:p>
          <a:p>
            <a:pPr algn="just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u="sng" dirty="0">
                <a:hlinkClick r:id="rId2" action="ppaction://hlinkfile"/>
              </a:rPr>
              <a:t>Art. 155. Ao funcionário ocupante de cargo em comissão ou função de confiança, não se concederá, nessa qualidade, licença para tratar de interesse particular.</a:t>
            </a:r>
            <a:r>
              <a:rPr lang="pt-BR" u="sng" dirty="0"/>
              <a:t>” </a:t>
            </a:r>
            <a:r>
              <a:rPr lang="pt-BR" u="sng" dirty="0">
                <a:solidFill>
                  <a:srgbClr val="FF0000"/>
                </a:solidFill>
              </a:rPr>
              <a:t>(Lei Estadual nº 1.102/90)</a:t>
            </a:r>
            <a:endParaRPr lang="pt-BR" sz="2000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0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“7- O servidor, poderá, mediante opção quando da concessão da licença e por deliberação do Conselho de Previdência e Superintendente de Gestão da Previdência ao término da concessão da licença sem remuneração, retornar ao serviço público ativo, tempo em que: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a) poderá promover o recolhimento previdenciário referente ao período da licença, concomitantemente com o desconto previdenciário mensal referente ao exercício ativo, cujo valor da contribuição ficará a critério do servidor, sendo o mínimo de 20% (vinte por cento) e o máximo de 25% (vinte e cinco por cento) dos proventos, conforme previsão legal do Decreto nº. 10.686, de 06.03.2002;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b) ou permanecer no serviço ativo até que conclua todo o lapso temporal decorrente de sua ausência em face da concessão da licença sem remuneração, mesmo depois de preenchidos todos os requisitos para a concessão da aposentadoria voluntária, para fins de regularização do recolhimento obrigatório ao regime próprio de previdência, conforme expresso na legislação previdenciária estadual, qual seja, o recolhimento previdenciário do servidor no serviço ativo, totalizando 11% (onze por cento). </a:t>
            </a:r>
            <a:r>
              <a:rPr lang="pt-BR" b="1" u="sng" dirty="0"/>
              <a:t>Observar a obrigatoriedade a partir de janeiro de 2006</a:t>
            </a:r>
            <a:r>
              <a:rPr lang="pt-BR" dirty="0"/>
              <a:t>.” </a:t>
            </a:r>
            <a:r>
              <a:rPr lang="pt-BR" dirty="0">
                <a:solidFill>
                  <a:srgbClr val="FF0000"/>
                </a:solidFill>
              </a:rPr>
              <a:t>(</a:t>
            </a:r>
            <a:r>
              <a:rPr lang="pt-BR" sz="2000" dirty="0">
                <a:solidFill>
                  <a:srgbClr val="FF0000"/>
                </a:solidFill>
              </a:rPr>
              <a:t>Nota Técnica 01/2007/</a:t>
            </a:r>
            <a:r>
              <a:rPr lang="pt-BR" sz="2000" dirty="0" err="1">
                <a:solidFill>
                  <a:srgbClr val="FF0000"/>
                </a:solidFill>
              </a:rPr>
              <a:t>CONPREV</a:t>
            </a:r>
            <a:r>
              <a:rPr lang="pt-BR" sz="2000" dirty="0">
                <a:solidFill>
                  <a:srgbClr val="FF0000"/>
                </a:solidFill>
              </a:rPr>
              <a:t>/MS, publicada no Diário Oficial nº 6.981/2007)</a:t>
            </a:r>
            <a:endParaRPr lang="pt-BR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07504" y="1484784"/>
            <a:ext cx="89374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000" dirty="0" smtClean="0"/>
              <a:t>Art</a:t>
            </a:r>
            <a:r>
              <a:rPr lang="pt-BR" sz="2000" dirty="0"/>
              <a:t>. 11. </a:t>
            </a:r>
            <a:r>
              <a:rPr lang="pt-BR" sz="2000" b="1" u="sng" dirty="0"/>
              <a:t>Suspende-se a qualidade de segurado </a:t>
            </a:r>
            <a:r>
              <a:rPr lang="pt-BR" sz="2000" dirty="0"/>
              <a:t>até a</a:t>
            </a:r>
            <a:r>
              <a:rPr lang="pt-BR" sz="2000" dirty="0" smtClean="0"/>
              <a:t>: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I - quitação, a inscrição e o direito ao benefício </a:t>
            </a:r>
            <a:r>
              <a:rPr lang="pt-BR" sz="2000" b="1" u="sng" dirty="0"/>
              <a:t>do segurado que deixar de contribuir para o MSPREV por mais de três meses consecutivos ou seis meses intercalados</a:t>
            </a:r>
            <a:r>
              <a:rPr lang="pt-BR" sz="2000" dirty="0"/>
              <a:t>;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>II - regularização, o pagamento do benefício do aposentado ou pensionista que não atualizar o seu cadastro ou que não se submeter ao recenseamento previdenciário.</a:t>
            </a:r>
          </a:p>
          <a:p>
            <a:pPr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b="1" dirty="0"/>
              <a:t>Parágrafo único. Ocorrendo o óbito do segurado cujos direitos estiverem suspensos, </a:t>
            </a:r>
            <a:r>
              <a:rPr lang="pt-BR" sz="2000" b="1" u="sng" dirty="0"/>
              <a:t>por período de até doze meses</a:t>
            </a:r>
            <a:r>
              <a:rPr lang="pt-BR" sz="2000" b="1" dirty="0"/>
              <a:t>, os benefícios devidos aos seus dependentes serão deferidos, desde que requeridos na forma e nos prazos estabelecidos em regulamento, após o recolhimento das quantias em atraso, atualizadas monetariamente e acrescidas de juros de mora.</a:t>
            </a:r>
            <a:endParaRPr lang="pt-BR" dirty="0"/>
          </a:p>
        </p:txBody>
      </p:sp>
      <p:pic>
        <p:nvPicPr>
          <p:cNvPr id="3" name="Imagem 2" descr="AGP - Logoti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20688"/>
            <a:ext cx="1331639" cy="6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1202</Words>
  <Application>Microsoft Office PowerPoint</Application>
  <PresentationFormat>Apresentação na tela (4:3)</PresentationFormat>
  <Paragraphs>233</Paragraphs>
  <Slides>30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2" baseType="lpstr">
      <vt:lpstr>Tema do Office</vt:lpstr>
      <vt:lpstr>Clip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joliveira</dc:creator>
  <cp:lastModifiedBy>João Ricardo Dias de Oliveira</cp:lastModifiedBy>
  <cp:revision>57</cp:revision>
  <cp:lastPrinted>2013-11-11T11:10:01Z</cp:lastPrinted>
  <dcterms:created xsi:type="dcterms:W3CDTF">2012-05-28T17:47:14Z</dcterms:created>
  <dcterms:modified xsi:type="dcterms:W3CDTF">2014-04-29T20:53:44Z</dcterms:modified>
</cp:coreProperties>
</file>